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512" r:id="rId3"/>
    <p:sldId id="2496" r:id="rId4"/>
    <p:sldId id="2490" r:id="rId5"/>
    <p:sldId id="2501" r:id="rId6"/>
    <p:sldId id="2503" r:id="rId7"/>
    <p:sldId id="2513" r:id="rId8"/>
    <p:sldId id="2492" r:id="rId9"/>
    <p:sldId id="2491" r:id="rId10"/>
    <p:sldId id="2516" r:id="rId11"/>
    <p:sldId id="2499" r:id="rId12"/>
    <p:sldId id="2500" r:id="rId13"/>
    <p:sldId id="2515" r:id="rId14"/>
    <p:sldId id="25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dx0F6OC+AHHUmeuTkLjoA==" hashData="3V797eSDVa9YmPLPWSxz4iQgo6arSodRo8n3aLpbX47Hv0PJ/bO3aC31Ybd040y3vnhRtcyB87LsNJ1klmiw4Q=="/>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Parker" initials="CP" lastIdx="2" clrIdx="0">
    <p:extLst>
      <p:ext uri="{19B8F6BF-5375-455C-9EA6-DF929625EA0E}">
        <p15:presenceInfo xmlns:p15="http://schemas.microsoft.com/office/powerpoint/2012/main" userId="S::claire.parker10@england.nhs.uk::497f3f44-10bc-4bab-bd4e-c3436a8fe752" providerId="AD"/>
      </p:ext>
    </p:extLst>
  </p:cmAuthor>
  <p:cmAuthor id="2" name="Adam Turner" initials="AT" lastIdx="1" clrIdx="1">
    <p:extLst>
      <p:ext uri="{19B8F6BF-5375-455C-9EA6-DF929625EA0E}">
        <p15:presenceInfo xmlns:p15="http://schemas.microsoft.com/office/powerpoint/2012/main" userId="S::Adam.Turner@improvement.nhs.uk::583e3474-d763-4d40-99aa-a8bfa350eb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234"/>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39A26-DFA2-4835-AEC1-BF902E6D7546}" type="datetimeFigureOut">
              <a:rPr lang="en-GB" smtClean="0"/>
              <a:t>11/03/2021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C88B2-1F17-404C-9DA3-98B7FAA79206}" type="slidenum">
              <a:rPr lang="en-GB" smtClean="0"/>
              <a:t>‹#›</a:t>
            </a:fld>
            <a:endParaRPr lang="en-GB" dirty="0"/>
          </a:p>
        </p:txBody>
      </p:sp>
    </p:spTree>
    <p:extLst>
      <p:ext uri="{BB962C8B-B14F-4D97-AF65-F5344CB8AC3E}">
        <p14:creationId xmlns:p14="http://schemas.microsoft.com/office/powerpoint/2010/main" val="320557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39DAC1-E602-4303-B6BF-6299C249CC0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918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4" y="854469"/>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20" y="6372540"/>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4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descr="A picture containing clipart&#10;&#10;Description generated with very high confidence">
            <a:extLst>
              <a:ext uri="{FF2B5EF4-FFF2-40B4-BE49-F238E27FC236}">
                <a16:creationId xmlns:a16="http://schemas.microsoft.com/office/drawing/2014/main" id="{73ED297C-39EF-419A-A466-245C5244E7BB}"/>
              </a:ext>
            </a:extLst>
          </p:cNvPr>
          <p:cNvPicPr>
            <a:picLocks noChangeAspect="1"/>
          </p:cNvPicPr>
          <p:nvPr userDrawn="1"/>
        </p:nvPicPr>
        <p:blipFill>
          <a:blip r:embed="rId2"/>
          <a:stretch>
            <a:fillRect/>
          </a:stretch>
        </p:blipFill>
        <p:spPr>
          <a:xfrm>
            <a:off x="10775575" y="249972"/>
            <a:ext cx="1106139" cy="436418"/>
          </a:xfrm>
          <a:prstGeom prst="rect">
            <a:avLst/>
          </a:prstGeom>
        </p:spPr>
      </p:pic>
    </p:spTree>
    <p:extLst>
      <p:ext uri="{BB962C8B-B14F-4D97-AF65-F5344CB8AC3E}">
        <p14:creationId xmlns:p14="http://schemas.microsoft.com/office/powerpoint/2010/main" val="54096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6"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2"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6345240"/>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156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2" y="1343804"/>
            <a:ext cx="103168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4"/>
            <a:ext cx="8756074"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20" y="6372540"/>
            <a:ext cx="863150"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3" y="6333443"/>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7" y="293024"/>
            <a:ext cx="1440874" cy="436418"/>
          </a:xfrm>
          <a:prstGeom prst="rect">
            <a:avLst/>
          </a:prstGeom>
        </p:spPr>
      </p:pic>
    </p:spTree>
    <p:extLst>
      <p:ext uri="{BB962C8B-B14F-4D97-AF65-F5344CB8AC3E}">
        <p14:creationId xmlns:p14="http://schemas.microsoft.com/office/powerpoint/2010/main" val="426876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72982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742950" rtl="0" eaLnBrk="1" latinLnBrk="0" hangingPunct="1">
              <a:lnSpc>
                <a:spcPct val="90000"/>
              </a:lnSpc>
              <a:spcBef>
                <a:spcPts val="0"/>
              </a:spcBef>
              <a:spcAft>
                <a:spcPts val="975"/>
              </a:spcAft>
              <a:buFont typeface="Arial" panose="020B0604020202020204" pitchFamily="34" charset="0"/>
              <a:buNone/>
              <a:defRPr/>
            </a:lvl1pPr>
            <a:lvl2pPr>
              <a:defRPr lang="en-US" sz="1300" b="1" kern="1200" dirty="0" smtClean="0">
                <a:solidFill>
                  <a:schemeClr val="tx1"/>
                </a:solidFill>
                <a:latin typeface="+mn-lt"/>
                <a:ea typeface="+mn-ea"/>
                <a:cs typeface="+mn-cs"/>
              </a:defRPr>
            </a:lvl2pPr>
            <a:lvl3pPr marL="0" indent="0" algn="l" defTabSz="742950" rtl="0" eaLnBrk="1" latinLnBrk="0" hangingPunct="1">
              <a:lnSpc>
                <a:spcPct val="90000"/>
              </a:lnSpc>
              <a:spcBef>
                <a:spcPts val="0"/>
              </a:spcBef>
              <a:spcAft>
                <a:spcPts val="488"/>
              </a:spcAft>
              <a:buFont typeface="Arial" panose="020B0604020202020204" pitchFamily="34" charset="0"/>
              <a:buNone/>
              <a:defRPr/>
            </a:lvl3pPr>
            <a:lvl4pPr marL="0" indent="-185738" algn="l" defTabSz="742950" rtl="0" eaLnBrk="1" latinLnBrk="0" hangingPunct="1">
              <a:lnSpc>
                <a:spcPct val="90000"/>
              </a:lnSpc>
              <a:spcBef>
                <a:spcPts val="406"/>
              </a:spcBef>
              <a:buFont typeface="Arial" panose="020B0604020202020204" pitchFamily="34" charset="0"/>
              <a:buChar char="•"/>
              <a:defRPr/>
            </a:lvl4pPr>
            <a:lvl5pPr marL="374400" indent="-185738" algn="l" defTabSz="742950" rtl="0" eaLnBrk="1" latinLnBrk="0" hangingPunct="1">
              <a:lnSpc>
                <a:spcPct val="90000"/>
              </a:lnSpc>
              <a:spcBef>
                <a:spcPts val="406"/>
              </a:spcBef>
              <a:buFont typeface="Arial" panose="020B0604020202020204" pitchFamily="34" charset="0"/>
              <a:buChar char="•"/>
              <a:defRPr/>
            </a:lvl5pPr>
          </a:lstStyle>
          <a:p>
            <a:pPr marL="0" lvl="0" indent="0" algn="l" defTabSz="742950" rtl="0" eaLnBrk="1" latinLnBrk="0" hangingPunct="1">
              <a:lnSpc>
                <a:spcPct val="90000"/>
              </a:lnSpc>
              <a:spcBef>
                <a:spcPts val="0"/>
              </a:spcBef>
              <a:spcAft>
                <a:spcPts val="975"/>
              </a:spcAft>
              <a:buFont typeface="Arial" panose="020B0604020202020204" pitchFamily="34" charset="0"/>
              <a:buNone/>
            </a:pPr>
            <a:r>
              <a:rPr lang="en-US" dirty="0"/>
              <a:t>Heading 1</a:t>
            </a:r>
          </a:p>
          <a:p>
            <a:pPr marL="0" lvl="1" indent="0" algn="l" defTabSz="742950" rtl="0" eaLnBrk="1" latinLnBrk="0" hangingPunct="1">
              <a:lnSpc>
                <a:spcPct val="90000"/>
              </a:lnSpc>
              <a:spcBef>
                <a:spcPts val="0"/>
              </a:spcBef>
              <a:spcAft>
                <a:spcPts val="488"/>
              </a:spcAft>
              <a:buFont typeface="Arial" panose="020B0604020202020204" pitchFamily="34" charset="0"/>
              <a:buNone/>
            </a:pPr>
            <a:r>
              <a:rPr lang="en-US" dirty="0"/>
              <a:t>Heading 2</a:t>
            </a:r>
          </a:p>
          <a:p>
            <a:pPr marL="0" lvl="2" indent="0" algn="l" defTabSz="742950" rtl="0" eaLnBrk="1" latinLnBrk="0" hangingPunct="1">
              <a:lnSpc>
                <a:spcPct val="90000"/>
              </a:lnSpc>
              <a:spcBef>
                <a:spcPts val="0"/>
              </a:spcBef>
              <a:spcAft>
                <a:spcPts val="488"/>
              </a:spcAft>
              <a:buFont typeface="Arial" panose="020B0604020202020204" pitchFamily="34" charset="0"/>
              <a:buNone/>
            </a:pPr>
            <a:r>
              <a:rPr lang="en-US" dirty="0"/>
              <a:t>Body copy</a:t>
            </a:r>
          </a:p>
          <a:p>
            <a:pPr marL="0" lvl="3" indent="-185738" algn="l" defTabSz="742950" rtl="0" eaLnBrk="1" latinLnBrk="0" hangingPunct="1">
              <a:lnSpc>
                <a:spcPct val="90000"/>
              </a:lnSpc>
              <a:spcBef>
                <a:spcPts val="406"/>
              </a:spcBef>
              <a:buFont typeface="Arial" panose="020B0604020202020204" pitchFamily="34" charset="0"/>
              <a:buChar char="•"/>
            </a:pPr>
            <a:r>
              <a:rPr lang="en-US" dirty="0"/>
              <a:t>Bullet</a:t>
            </a:r>
          </a:p>
          <a:p>
            <a:pPr marL="374400" lvl="4" indent="-185738" algn="l" defTabSz="742950" rtl="0" eaLnBrk="1" latinLnBrk="0" hangingPunct="1">
              <a:lnSpc>
                <a:spcPct val="90000"/>
              </a:lnSpc>
              <a:spcBef>
                <a:spcPts val="406"/>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3" y="1440000"/>
            <a:ext cx="5580000" cy="4711418"/>
          </a:xfrm>
        </p:spPr>
        <p:txBody>
          <a:bodyPr/>
          <a:lstStyle>
            <a:lvl1pPr marL="0" indent="0" algn="l" defTabSz="742950" rtl="0" eaLnBrk="1" latinLnBrk="0" hangingPunct="1">
              <a:lnSpc>
                <a:spcPct val="90000"/>
              </a:lnSpc>
              <a:spcBef>
                <a:spcPts val="0"/>
              </a:spcBef>
              <a:spcAft>
                <a:spcPts val="975"/>
              </a:spcAft>
              <a:buFont typeface="Arial" panose="020B0604020202020204" pitchFamily="34" charset="0"/>
              <a:buNone/>
              <a:defRPr/>
            </a:lvl1pPr>
            <a:lvl2pPr>
              <a:defRPr lang="en-US" sz="1300" b="1" kern="1200" dirty="0" smtClean="0">
                <a:solidFill>
                  <a:schemeClr val="tx1"/>
                </a:solidFill>
                <a:latin typeface="+mn-lt"/>
                <a:ea typeface="+mn-ea"/>
                <a:cs typeface="+mn-cs"/>
              </a:defRPr>
            </a:lvl2pPr>
            <a:lvl3pPr marL="0" indent="0" algn="l" defTabSz="742950" rtl="0" eaLnBrk="1" latinLnBrk="0" hangingPunct="1">
              <a:lnSpc>
                <a:spcPct val="90000"/>
              </a:lnSpc>
              <a:spcBef>
                <a:spcPts val="0"/>
              </a:spcBef>
              <a:spcAft>
                <a:spcPts val="488"/>
              </a:spcAft>
              <a:buFont typeface="Arial" panose="020B0604020202020204" pitchFamily="34" charset="0"/>
              <a:buNone/>
              <a:defRPr/>
            </a:lvl3pPr>
            <a:lvl4pPr marL="0" indent="-185738" algn="l" defTabSz="742950" rtl="0" eaLnBrk="1" latinLnBrk="0" hangingPunct="1">
              <a:lnSpc>
                <a:spcPct val="90000"/>
              </a:lnSpc>
              <a:spcBef>
                <a:spcPts val="406"/>
              </a:spcBef>
              <a:buFont typeface="Arial" panose="020B0604020202020204" pitchFamily="34" charset="0"/>
              <a:buChar char="•"/>
              <a:defRPr/>
            </a:lvl4pPr>
            <a:lvl5pPr marL="374400" indent="-185738" algn="l" defTabSz="742950" rtl="0" eaLnBrk="1" latinLnBrk="0" hangingPunct="1">
              <a:lnSpc>
                <a:spcPct val="90000"/>
              </a:lnSpc>
              <a:spcBef>
                <a:spcPts val="406"/>
              </a:spcBef>
              <a:buFont typeface="Arial" panose="020B0604020202020204" pitchFamily="34" charset="0"/>
              <a:buChar char="•"/>
              <a:defRPr/>
            </a:lvl5pPr>
          </a:lstStyle>
          <a:p>
            <a:pPr marL="0" lvl="0" indent="0" algn="l" defTabSz="742950" rtl="0" eaLnBrk="1" latinLnBrk="0" hangingPunct="1">
              <a:lnSpc>
                <a:spcPct val="90000"/>
              </a:lnSpc>
              <a:spcBef>
                <a:spcPts val="0"/>
              </a:spcBef>
              <a:spcAft>
                <a:spcPts val="975"/>
              </a:spcAft>
              <a:buFont typeface="Arial" panose="020B0604020202020204" pitchFamily="34" charset="0"/>
              <a:buNone/>
            </a:pPr>
            <a:r>
              <a:rPr lang="en-US" dirty="0"/>
              <a:t>Heading 1</a:t>
            </a:r>
          </a:p>
          <a:p>
            <a:pPr marL="0" lvl="1" indent="0" algn="l" defTabSz="742950" rtl="0" eaLnBrk="1" latinLnBrk="0" hangingPunct="1">
              <a:lnSpc>
                <a:spcPct val="90000"/>
              </a:lnSpc>
              <a:spcBef>
                <a:spcPts val="0"/>
              </a:spcBef>
              <a:spcAft>
                <a:spcPts val="488"/>
              </a:spcAft>
              <a:buFont typeface="Arial" panose="020B0604020202020204" pitchFamily="34" charset="0"/>
              <a:buNone/>
            </a:pPr>
            <a:r>
              <a:rPr lang="en-US" dirty="0"/>
              <a:t>Heading 2</a:t>
            </a:r>
          </a:p>
          <a:p>
            <a:pPr marL="0" lvl="2" indent="0" algn="l" defTabSz="742950" rtl="0" eaLnBrk="1" latinLnBrk="0" hangingPunct="1">
              <a:lnSpc>
                <a:spcPct val="90000"/>
              </a:lnSpc>
              <a:spcBef>
                <a:spcPts val="0"/>
              </a:spcBef>
              <a:spcAft>
                <a:spcPts val="488"/>
              </a:spcAft>
              <a:buFont typeface="Arial" panose="020B0604020202020204" pitchFamily="34" charset="0"/>
              <a:buNone/>
            </a:pPr>
            <a:r>
              <a:rPr lang="en-US" dirty="0"/>
              <a:t>Body copy</a:t>
            </a:r>
          </a:p>
          <a:p>
            <a:pPr marL="0" lvl="3" indent="-185738" algn="l" defTabSz="742950" rtl="0" eaLnBrk="1" latinLnBrk="0" hangingPunct="1">
              <a:lnSpc>
                <a:spcPct val="90000"/>
              </a:lnSpc>
              <a:spcBef>
                <a:spcPts val="406"/>
              </a:spcBef>
              <a:buFont typeface="Arial" panose="020B0604020202020204" pitchFamily="34" charset="0"/>
              <a:buChar char="•"/>
            </a:pPr>
            <a:r>
              <a:rPr lang="en-US" dirty="0"/>
              <a:t>Bullet</a:t>
            </a:r>
          </a:p>
          <a:p>
            <a:pPr marL="374400" lvl="4" indent="-185738" algn="l" defTabSz="742950" rtl="0" eaLnBrk="1" latinLnBrk="0" hangingPunct="1">
              <a:lnSpc>
                <a:spcPct val="90000"/>
              </a:lnSpc>
              <a:spcBef>
                <a:spcPts val="406"/>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42569165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20" y="6372540"/>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4" y="633344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527645953"/>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20" y="6372540"/>
            <a:ext cx="863150"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3" y="6333443"/>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3298255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england.nhs.uk/people"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northumbria.ac.uk/study-at-northumbria/continuing-professional-development-short-courses-specialist-training/restorative-just-culture/" TargetMode="External"/><Relationship Id="rId2" Type="http://schemas.openxmlformats.org/officeDocument/2006/relationships/hyperlink" Target="https://www.merseycare.nhs.uk/about-us/just-and-learning-culture-what-it-means-for-mersey-care/" TargetMode="External"/><Relationship Id="rId1" Type="http://schemas.openxmlformats.org/officeDocument/2006/relationships/slideLayout" Target="../slideLayouts/slideLayout1.xml"/><Relationship Id="rId4" Type="http://schemas.openxmlformats.org/officeDocument/2006/relationships/hyperlink" Target="https://www.england.nhs.uk/looking-after-our-people/the-programme-and-resources/we-each-have-a-voice-that-cou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ngland.nhs.uk/ournhspeopl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kingsfund.org.uk/sites/default/files/field/field_publication_file/Caring_to_change_Kings_Fund_May_2017.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mailto:Ournhspeople.hwb@nhs.ne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88E5-3340-4A67-A449-5FAE30906B1A}"/>
              </a:ext>
            </a:extLst>
          </p:cNvPr>
          <p:cNvSpPr>
            <a:spLocks noGrp="1"/>
          </p:cNvSpPr>
          <p:nvPr>
            <p:ph type="ctrTitle"/>
          </p:nvPr>
        </p:nvSpPr>
        <p:spPr>
          <a:xfrm>
            <a:off x="874608" y="1819606"/>
            <a:ext cx="6902145" cy="2142796"/>
          </a:xfrm>
        </p:spPr>
        <p:txBody>
          <a:bodyPr>
            <a:normAutofit fontScale="90000"/>
          </a:bodyPr>
          <a:lstStyle/>
          <a:p>
            <a:r>
              <a:rPr lang="en-GB" sz="6000" b="1"/>
              <a:t>Health </a:t>
            </a:r>
            <a:r>
              <a:rPr lang="en-GB" sz="6000" b="1" dirty="0"/>
              <a:t>and wellbeing conversations</a:t>
            </a:r>
            <a:br>
              <a:rPr lang="en-GB" sz="6000" dirty="0"/>
            </a:br>
            <a:r>
              <a:rPr lang="en-GB" sz="4000" dirty="0"/>
              <a:t>Guidance for line managers and leaders</a:t>
            </a:r>
            <a:endParaRPr lang="en-GB" sz="6000" dirty="0"/>
          </a:p>
        </p:txBody>
      </p:sp>
      <p:sp>
        <p:nvSpPr>
          <p:cNvPr id="3" name="TextBox 2">
            <a:extLst>
              <a:ext uri="{FF2B5EF4-FFF2-40B4-BE49-F238E27FC236}">
                <a16:creationId xmlns:a16="http://schemas.microsoft.com/office/drawing/2014/main" id="{475A4721-A960-48FC-B9AF-0D3895448C1A}"/>
              </a:ext>
            </a:extLst>
          </p:cNvPr>
          <p:cNvSpPr txBox="1"/>
          <p:nvPr/>
        </p:nvSpPr>
        <p:spPr>
          <a:xfrm>
            <a:off x="3909391" y="5764695"/>
            <a:ext cx="4946609"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NHS England and NHS Improvement</a:t>
            </a:r>
          </a:p>
        </p:txBody>
      </p:sp>
      <p:sp>
        <p:nvSpPr>
          <p:cNvPr id="5" name="Rectangle 4">
            <a:extLst>
              <a:ext uri="{FF2B5EF4-FFF2-40B4-BE49-F238E27FC236}">
                <a16:creationId xmlns:a16="http://schemas.microsoft.com/office/drawing/2014/main" id="{63CC7B82-787B-498D-8297-8C7B5A52174A}"/>
              </a:ext>
            </a:extLst>
          </p:cNvPr>
          <p:cNvSpPr/>
          <p:nvPr/>
        </p:nvSpPr>
        <p:spPr>
          <a:xfrm>
            <a:off x="3167270" y="5658678"/>
            <a:ext cx="742121" cy="631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3290902-A584-40D6-BD81-C582740D83BE}"/>
              </a:ext>
            </a:extLst>
          </p:cNvPr>
          <p:cNvPicPr>
            <a:picLocks noChangeAspect="1"/>
          </p:cNvPicPr>
          <p:nvPr/>
        </p:nvPicPr>
        <p:blipFill rotWithShape="1">
          <a:blip r:embed="rId3"/>
          <a:srcRect r="55192"/>
          <a:stretch/>
        </p:blipFill>
        <p:spPr>
          <a:xfrm>
            <a:off x="13149" y="57914"/>
            <a:ext cx="4994052" cy="1044872"/>
          </a:xfrm>
          <a:prstGeom prst="rect">
            <a:avLst/>
          </a:prstGeom>
        </p:spPr>
      </p:pic>
      <p:pic>
        <p:nvPicPr>
          <p:cNvPr id="8" name="Picture 7">
            <a:extLst>
              <a:ext uri="{FF2B5EF4-FFF2-40B4-BE49-F238E27FC236}">
                <a16:creationId xmlns:a16="http://schemas.microsoft.com/office/drawing/2014/main" id="{56668FDB-F345-4B9D-A603-B828F2EB0EF3}"/>
              </a:ext>
            </a:extLst>
          </p:cNvPr>
          <p:cNvPicPr>
            <a:picLocks noChangeAspect="1"/>
          </p:cNvPicPr>
          <p:nvPr/>
        </p:nvPicPr>
        <p:blipFill>
          <a:blip r:embed="rId4"/>
          <a:stretch>
            <a:fillRect/>
          </a:stretch>
        </p:blipFill>
        <p:spPr>
          <a:xfrm>
            <a:off x="8604428" y="1648463"/>
            <a:ext cx="3169161" cy="3561073"/>
          </a:xfrm>
          <a:prstGeom prst="rect">
            <a:avLst/>
          </a:prstGeom>
        </p:spPr>
      </p:pic>
      <p:pic>
        <p:nvPicPr>
          <p:cNvPr id="9" name="Picture 8" descr="A picture containing clipart&#10;&#10;Description generated with very high confidence">
            <a:extLst>
              <a:ext uri="{FF2B5EF4-FFF2-40B4-BE49-F238E27FC236}">
                <a16:creationId xmlns:a16="http://schemas.microsoft.com/office/drawing/2014/main" id="{790AE02F-57B8-4CE7-94D8-1F66941A8C40}"/>
              </a:ext>
            </a:extLst>
          </p:cNvPr>
          <p:cNvPicPr>
            <a:picLocks noChangeAspect="1"/>
          </p:cNvPicPr>
          <p:nvPr/>
        </p:nvPicPr>
        <p:blipFill>
          <a:blip r:embed="rId5"/>
          <a:stretch>
            <a:fillRect/>
          </a:stretch>
        </p:blipFill>
        <p:spPr>
          <a:xfrm>
            <a:off x="10692934" y="414875"/>
            <a:ext cx="1080655" cy="436418"/>
          </a:xfrm>
          <a:prstGeom prst="rect">
            <a:avLst/>
          </a:prstGeom>
        </p:spPr>
      </p:pic>
    </p:spTree>
    <p:extLst>
      <p:ext uri="{BB962C8B-B14F-4D97-AF65-F5344CB8AC3E}">
        <p14:creationId xmlns:p14="http://schemas.microsoft.com/office/powerpoint/2010/main" val="113332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EA74CC5B-A0A9-4322-9877-45BD97B14CDF}"/>
              </a:ext>
            </a:extLst>
          </p:cNvPr>
          <p:cNvSpPr txBox="1"/>
          <p:nvPr/>
        </p:nvSpPr>
        <p:spPr>
          <a:xfrm>
            <a:off x="4670238" y="3502988"/>
            <a:ext cx="7350386" cy="3290844"/>
          </a:xfrm>
          <a:prstGeom prst="roundRect">
            <a:avLst>
              <a:gd name="adj" fmla="val 2062"/>
            </a:avLst>
          </a:prstGeom>
          <a:no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endParaRPr lang="en-GB" sz="1400" dirty="0"/>
          </a:p>
        </p:txBody>
      </p:sp>
      <p:sp>
        <p:nvSpPr>
          <p:cNvPr id="5" name="Title 2">
            <a:extLst>
              <a:ext uri="{FF2B5EF4-FFF2-40B4-BE49-F238E27FC236}">
                <a16:creationId xmlns:a16="http://schemas.microsoft.com/office/drawing/2014/main" id="{3B230BE4-7BD0-4D3D-855B-044D88DAB34C}"/>
              </a:ext>
            </a:extLst>
          </p:cNvPr>
          <p:cNvSpPr txBox="1">
            <a:spLocks/>
          </p:cNvSpPr>
          <p:nvPr/>
        </p:nvSpPr>
        <p:spPr>
          <a:xfrm>
            <a:off x="207234" y="225711"/>
            <a:ext cx="10502472" cy="611649"/>
          </a:xfrm>
          <a:prstGeom prst="rect">
            <a:avLst/>
          </a:prstGeom>
        </p:spPr>
        <p:txBody>
          <a:bodyPr/>
          <a:lstStyle>
            <a:lvl1pPr algn="l" defTabSz="914377"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Appendix 1: Hints and tips for </a:t>
            </a:r>
            <a:r>
              <a:rPr lang="en-GB" dirty="0"/>
              <a:t>m</a:t>
            </a:r>
            <a:r>
              <a:rPr kumimoji="0" lang="en-GB" sz="36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anagers</a:t>
            </a:r>
          </a:p>
        </p:txBody>
      </p:sp>
      <p:sp>
        <p:nvSpPr>
          <p:cNvPr id="9" name="Rectangle 8">
            <a:extLst>
              <a:ext uri="{FF2B5EF4-FFF2-40B4-BE49-F238E27FC236}">
                <a16:creationId xmlns:a16="http://schemas.microsoft.com/office/drawing/2014/main" id="{980EC027-2A97-444E-A2D2-0C13657F9ED6}"/>
              </a:ext>
            </a:extLst>
          </p:cNvPr>
          <p:cNvSpPr/>
          <p:nvPr/>
        </p:nvSpPr>
        <p:spPr>
          <a:xfrm>
            <a:off x="4670238" y="803069"/>
            <a:ext cx="3405099" cy="276999"/>
          </a:xfrm>
          <a:prstGeom prst="rect">
            <a:avLst/>
          </a:prstGeom>
          <a:noFill/>
        </p:spPr>
        <p:txBody>
          <a:bodyPr wrap="none">
            <a:spAutoFit/>
          </a:bodyPr>
          <a:lstStyle/>
          <a:p>
            <a:r>
              <a:rPr lang="en-GB" sz="1200" b="1" dirty="0">
                <a:solidFill>
                  <a:srgbClr val="0070C0"/>
                </a:solidFill>
                <a:latin typeface="Arial" panose="020B0604020202020204" pitchFamily="34" charset="0"/>
                <a:cs typeface="Arial" panose="020B0604020202020204" pitchFamily="34" charset="0"/>
              </a:rPr>
              <a:t>Aspects of health and wellbeing to consider</a:t>
            </a:r>
          </a:p>
        </p:txBody>
      </p:sp>
      <p:sp>
        <p:nvSpPr>
          <p:cNvPr id="21" name="TextBox 20">
            <a:extLst>
              <a:ext uri="{FF2B5EF4-FFF2-40B4-BE49-F238E27FC236}">
                <a16:creationId xmlns:a16="http://schemas.microsoft.com/office/drawing/2014/main" id="{D9B28073-83B0-4577-A887-9D3B47242E55}"/>
              </a:ext>
            </a:extLst>
          </p:cNvPr>
          <p:cNvSpPr txBox="1"/>
          <p:nvPr/>
        </p:nvSpPr>
        <p:spPr>
          <a:xfrm>
            <a:off x="171376" y="1037454"/>
            <a:ext cx="4399484" cy="5788461"/>
          </a:xfrm>
          <a:prstGeom prst="roundRect">
            <a:avLst>
              <a:gd name="adj" fmla="val 2197"/>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pPr>
              <a:spcAft>
                <a:spcPts val="300"/>
              </a:spcAft>
            </a:pPr>
            <a:r>
              <a:rPr lang="en-GB" sz="1200" b="1" dirty="0">
                <a:solidFill>
                  <a:schemeClr val="tx1">
                    <a:lumMod val="75000"/>
                    <a:lumOff val="25000"/>
                  </a:schemeClr>
                </a:solidFill>
                <a:latin typeface="Arial" panose="020B0604020202020204" pitchFamily="34" charset="0"/>
                <a:cs typeface="Arial" panose="020B0604020202020204" pitchFamily="34" charset="0"/>
              </a:rPr>
              <a:t>Planning the conversation:</a:t>
            </a:r>
          </a:p>
          <a:p>
            <a:pPr marL="171450" indent="-171450">
              <a:spcAft>
                <a:spcPts val="300"/>
              </a:spcAft>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Ensure you have a confidential space to hold the conversation – whether it’s taking place in person or virtually.</a:t>
            </a:r>
          </a:p>
          <a:p>
            <a:pPr marL="171450" indent="-171450">
              <a:spcAft>
                <a:spcPts val="300"/>
              </a:spcAft>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Give your colleague any templates you wish to complete before you meet so they have time to think about what they would like to discuss.</a:t>
            </a:r>
          </a:p>
          <a:p>
            <a:pPr marL="171450" indent="-171450">
              <a:spcAft>
                <a:spcPts val="300"/>
              </a:spcAft>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Prepare by reading your organisation’s guidance and help the staff member prepare by ensuring they do the same.</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spcAft>
                <a:spcPts val="300"/>
              </a:spcAft>
            </a:pP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p>
            <a:pPr>
              <a:spcAft>
                <a:spcPts val="300"/>
              </a:spcAft>
            </a:pPr>
            <a:r>
              <a:rPr lang="en-GB" sz="1200" b="1" dirty="0">
                <a:solidFill>
                  <a:schemeClr val="tx1">
                    <a:lumMod val="75000"/>
                    <a:lumOff val="25000"/>
                  </a:schemeClr>
                </a:solidFill>
                <a:latin typeface="Arial" panose="020B0604020202020204" pitchFamily="34" charset="0"/>
                <a:cs typeface="Arial" panose="020B0604020202020204" pitchFamily="34" charset="0"/>
              </a:rPr>
              <a:t>Starting the conversation:</a:t>
            </a:r>
          </a:p>
          <a:p>
            <a:pPr>
              <a:spcAft>
                <a:spcPts val="300"/>
              </a:spcAft>
            </a:pPr>
            <a:r>
              <a:rPr lang="en-GB" sz="1200" dirty="0">
                <a:solidFill>
                  <a:schemeClr val="tx1">
                    <a:lumMod val="75000"/>
                    <a:lumOff val="25000"/>
                  </a:schemeClr>
                </a:solidFill>
                <a:latin typeface="Arial" panose="020B0604020202020204" pitchFamily="34" charset="0"/>
                <a:cs typeface="Arial" panose="020B0604020202020204" pitchFamily="34" charset="0"/>
              </a:rPr>
              <a:t>Reassure them that this confidential conversation is there to support them </a:t>
            </a:r>
            <a:r>
              <a:rPr lang="en-US" sz="1200" dirty="0">
                <a:solidFill>
                  <a:schemeClr val="tx1">
                    <a:lumMod val="75000"/>
                    <a:lumOff val="25000"/>
                  </a:schemeClr>
                </a:solidFill>
                <a:latin typeface="Arial" panose="020B0604020202020204" pitchFamily="34" charset="0"/>
                <a:cs typeface="Arial" panose="020B0604020202020204" pitchFamily="34" charset="0"/>
              </a:rPr>
              <a:t>and make it clear you can have a follow-up conversation if needed.</a:t>
            </a:r>
            <a:r>
              <a:rPr lang="en-GB" sz="1200" dirty="0">
                <a:solidFill>
                  <a:schemeClr val="tx1">
                    <a:lumMod val="75000"/>
                    <a:lumOff val="25000"/>
                  </a:schemeClr>
                </a:solidFill>
                <a:latin typeface="Arial" panose="020B0604020202020204" pitchFamily="34" charset="0"/>
                <a:cs typeface="Arial" panose="020B0604020202020204" pitchFamily="34" charset="0"/>
              </a:rPr>
              <a:t>  You can start with a simple “</a:t>
            </a:r>
            <a:r>
              <a:rPr lang="en-GB" sz="1200" b="1" i="1" dirty="0">
                <a:solidFill>
                  <a:schemeClr val="tx1">
                    <a:lumMod val="75000"/>
                    <a:lumOff val="25000"/>
                  </a:schemeClr>
                </a:solidFill>
                <a:latin typeface="Arial" panose="020B0604020202020204" pitchFamily="34" charset="0"/>
                <a:cs typeface="Arial" panose="020B0604020202020204" pitchFamily="34" charset="0"/>
              </a:rPr>
              <a:t>How have you been</a:t>
            </a:r>
            <a:r>
              <a:rPr lang="en-GB" sz="1200" dirty="0">
                <a:solidFill>
                  <a:schemeClr val="tx1">
                    <a:lumMod val="75000"/>
                    <a:lumOff val="25000"/>
                  </a:schemeClr>
                </a:solidFill>
                <a:latin typeface="Arial" panose="020B0604020202020204" pitchFamily="34" charset="0"/>
                <a:cs typeface="Arial" panose="020B0604020202020204" pitchFamily="34" charset="0"/>
              </a:rPr>
              <a:t>?” or ‘</a:t>
            </a:r>
            <a:r>
              <a:rPr lang="en-GB" sz="1200" b="1" i="1" dirty="0">
                <a:solidFill>
                  <a:schemeClr val="tx1">
                    <a:lumMod val="75000"/>
                    <a:lumOff val="25000"/>
                  </a:schemeClr>
                </a:solidFill>
                <a:latin typeface="Arial" panose="020B0604020202020204" pitchFamily="34" charset="0"/>
                <a:cs typeface="Arial" panose="020B0604020202020204" pitchFamily="34" charset="0"/>
              </a:rPr>
              <a:t>How are you</a:t>
            </a:r>
            <a:r>
              <a:rPr lang="en-GB" sz="1200" b="1" dirty="0">
                <a:solidFill>
                  <a:schemeClr val="tx1">
                    <a:lumMod val="75000"/>
                    <a:lumOff val="25000"/>
                  </a:schemeClr>
                </a:solidFill>
                <a:latin typeface="Arial" panose="020B0604020202020204" pitchFamily="34" charset="0"/>
                <a:cs typeface="Arial" panose="020B0604020202020204" pitchFamily="34" charset="0"/>
              </a:rPr>
              <a:t>?’</a:t>
            </a:r>
            <a:br>
              <a:rPr lang="en-GB" sz="1200" b="1" dirty="0">
                <a:solidFill>
                  <a:schemeClr val="tx1">
                    <a:lumMod val="75000"/>
                    <a:lumOff val="25000"/>
                  </a:schemeClr>
                </a:solidFill>
                <a:latin typeface="Arial" panose="020B0604020202020204" pitchFamily="34" charset="0"/>
                <a:cs typeface="Arial" panose="020B0604020202020204" pitchFamily="34" charset="0"/>
              </a:rPr>
            </a:b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spcAft>
                <a:spcPts val="300"/>
              </a:spcAft>
            </a:pPr>
            <a:r>
              <a:rPr lang="en-GB" sz="1200" b="1" dirty="0">
                <a:solidFill>
                  <a:schemeClr val="tx1">
                    <a:lumMod val="75000"/>
                    <a:lumOff val="25000"/>
                  </a:schemeClr>
                </a:solidFill>
                <a:latin typeface="Arial" panose="020B0604020202020204" pitchFamily="34" charset="0"/>
                <a:cs typeface="Arial" panose="020B0604020202020204" pitchFamily="34" charset="0"/>
              </a:rPr>
              <a:t>Exploring wellbeing:</a:t>
            </a:r>
          </a:p>
          <a:p>
            <a:pPr>
              <a:spcAft>
                <a:spcPts val="300"/>
              </a:spcAft>
            </a:pPr>
            <a:r>
              <a:rPr lang="en-GB" sz="1200" dirty="0">
                <a:solidFill>
                  <a:schemeClr val="tx1">
                    <a:lumMod val="75000"/>
                    <a:lumOff val="25000"/>
                  </a:schemeClr>
                </a:solidFill>
                <a:latin typeface="Arial" panose="020B0604020202020204" pitchFamily="34" charset="0"/>
                <a:cs typeface="Arial" panose="020B0604020202020204" pitchFamily="34" charset="0"/>
              </a:rPr>
              <a:t>Make sure the conversation allows you to explore their wellbeing.  You can use open questions, such as:</a:t>
            </a:r>
          </a:p>
          <a:p>
            <a:pPr marL="285750" indent="-285750">
              <a:spcAft>
                <a:spcPts val="300"/>
              </a:spcAft>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How is your general wellbeing at the moment?</a:t>
            </a:r>
          </a:p>
          <a:p>
            <a:pPr marL="285750" indent="-285750">
              <a:spcAft>
                <a:spcPts val="300"/>
              </a:spcAft>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What might be having an impact of your health and wellbeing?  </a:t>
            </a:r>
          </a:p>
          <a:p>
            <a:pPr marL="285750" indent="-285750">
              <a:spcAft>
                <a:spcPts val="300"/>
              </a:spcAft>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How are things going, both inside and outside of work?</a:t>
            </a:r>
          </a:p>
          <a:p>
            <a:pPr marL="285750" indent="-285750">
              <a:spcAft>
                <a:spcPts val="300"/>
              </a:spcAft>
              <a:buFont typeface="Arial" panose="020B0604020202020204" pitchFamily="34" charset="0"/>
              <a:buChar char="•"/>
            </a:pPr>
            <a:r>
              <a:rPr lang="en-GB" sz="1200" b="1" dirty="0">
                <a:solidFill>
                  <a:schemeClr val="tx1">
                    <a:lumMod val="75000"/>
                    <a:lumOff val="25000"/>
                  </a:schemeClr>
                </a:solidFill>
                <a:latin typeface="Arial" panose="020B0604020202020204" pitchFamily="34" charset="0"/>
                <a:cs typeface="Arial" panose="020B0604020202020204" pitchFamily="34" charset="0"/>
              </a:rPr>
              <a:t>Tell me more about that…? </a:t>
            </a:r>
          </a:p>
          <a:p>
            <a:pPr marL="285750" indent="-285750">
              <a:spcAft>
                <a:spcPts val="300"/>
              </a:spcAft>
              <a:buFont typeface="Arial" panose="020B0604020202020204" pitchFamily="34" charset="0"/>
              <a:buChar char="•"/>
            </a:pPr>
            <a:r>
              <a:rPr lang="en-GB" sz="1200" b="1" dirty="0">
                <a:solidFill>
                  <a:schemeClr val="tx1">
                    <a:lumMod val="75000"/>
                    <a:lumOff val="25000"/>
                  </a:schemeClr>
                </a:solidFill>
                <a:latin typeface="Arial" panose="020B0604020202020204" pitchFamily="34" charset="0"/>
                <a:cs typeface="Arial" panose="020B0604020202020204" pitchFamily="34" charset="0"/>
              </a:rPr>
              <a:t>Can you give me some examples…</a:t>
            </a:r>
          </a:p>
          <a:p>
            <a:pPr>
              <a:spcAft>
                <a:spcPts val="300"/>
              </a:spcAft>
            </a:pPr>
            <a:r>
              <a:rPr lang="en-GB" sz="1200" dirty="0">
                <a:solidFill>
                  <a:schemeClr val="tx1">
                    <a:lumMod val="75000"/>
                    <a:lumOff val="25000"/>
                  </a:schemeClr>
                </a:solidFill>
                <a:latin typeface="Arial" panose="020B0604020202020204" pitchFamily="34" charset="0"/>
                <a:cs typeface="Arial" panose="020B0604020202020204" pitchFamily="34" charset="0"/>
              </a:rPr>
              <a:t>Use this sheet to explore different aspects of wellbeing and remember to consider factors inside and outside of work.</a:t>
            </a:r>
          </a:p>
          <a:p>
            <a:endParaRPr lang="en-GB" sz="11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9191BC42-F4D8-459A-A40C-22520E33F828}"/>
              </a:ext>
            </a:extLst>
          </p:cNvPr>
          <p:cNvSpPr/>
          <p:nvPr/>
        </p:nvSpPr>
        <p:spPr>
          <a:xfrm>
            <a:off x="207234" y="805032"/>
            <a:ext cx="3258071" cy="276999"/>
          </a:xfrm>
          <a:prstGeom prst="rect">
            <a:avLst/>
          </a:prstGeom>
          <a:noFill/>
        </p:spPr>
        <p:txBody>
          <a:bodyPr wrap="none">
            <a:spAutoFit/>
          </a:bodyPr>
          <a:lstStyle/>
          <a:p>
            <a:r>
              <a:rPr lang="en-GB" sz="1200" b="1" dirty="0">
                <a:solidFill>
                  <a:srgbClr val="0070C0"/>
                </a:solidFill>
                <a:latin typeface="Arial" panose="020B0604020202020204" pitchFamily="34" charset="0"/>
                <a:cs typeface="Arial" panose="020B0604020202020204" pitchFamily="34" charset="0"/>
              </a:rPr>
              <a:t>Tips on how to facilitate the conversation </a:t>
            </a:r>
          </a:p>
        </p:txBody>
      </p:sp>
      <p:sp>
        <p:nvSpPr>
          <p:cNvPr id="23" name="Content Placeholder 1">
            <a:extLst>
              <a:ext uri="{FF2B5EF4-FFF2-40B4-BE49-F238E27FC236}">
                <a16:creationId xmlns:a16="http://schemas.microsoft.com/office/drawing/2014/main" id="{6CD637C1-EF77-43FC-9C24-5E8A98074A8A}"/>
              </a:ext>
            </a:extLst>
          </p:cNvPr>
          <p:cNvSpPr>
            <a:spLocks noGrp="1"/>
          </p:cNvSpPr>
          <p:nvPr>
            <p:ph sz="quarter" idx="10"/>
          </p:nvPr>
        </p:nvSpPr>
        <p:spPr>
          <a:xfrm>
            <a:off x="4670238" y="3516758"/>
            <a:ext cx="7242362" cy="3277074"/>
          </a:xfrm>
        </p:spPr>
        <p:txBody>
          <a:bodyPr/>
          <a:lstStyle/>
          <a:p>
            <a:pPr marL="0" indent="0">
              <a:lnSpc>
                <a:spcPct val="100000"/>
              </a:lnSpc>
              <a:spcBef>
                <a:spcPts val="0"/>
              </a:spcBef>
              <a:spcAft>
                <a:spcPts val="200"/>
              </a:spcAft>
              <a:buNone/>
            </a:pPr>
            <a:r>
              <a:rPr lang="en-GB" sz="1200" b="1" dirty="0">
                <a:solidFill>
                  <a:schemeClr val="tx1">
                    <a:lumMod val="75000"/>
                    <a:lumOff val="25000"/>
                  </a:schemeClr>
                </a:solidFill>
              </a:rPr>
              <a:t>Identifying support</a:t>
            </a:r>
            <a:r>
              <a:rPr lang="en-GB" sz="1200" dirty="0">
                <a:solidFill>
                  <a:schemeClr val="tx1">
                    <a:lumMod val="75000"/>
                    <a:lumOff val="25000"/>
                  </a:schemeClr>
                </a:solidFill>
              </a:rPr>
              <a:t>:</a:t>
            </a:r>
          </a:p>
          <a:p>
            <a:pPr marL="0" indent="0">
              <a:lnSpc>
                <a:spcPct val="100000"/>
              </a:lnSpc>
              <a:spcBef>
                <a:spcPts val="0"/>
              </a:spcBef>
              <a:spcAft>
                <a:spcPts val="200"/>
              </a:spcAft>
              <a:buNone/>
            </a:pPr>
            <a:r>
              <a:rPr lang="en-GB" sz="1200" dirty="0">
                <a:solidFill>
                  <a:schemeClr val="tx1">
                    <a:lumMod val="75000"/>
                    <a:lumOff val="25000"/>
                  </a:schemeClr>
                </a:solidFill>
              </a:rPr>
              <a:t>Use open questions, such as:</a:t>
            </a:r>
          </a:p>
          <a:p>
            <a:pPr marL="0" indent="0">
              <a:lnSpc>
                <a:spcPct val="100000"/>
              </a:lnSpc>
              <a:spcBef>
                <a:spcPts val="0"/>
              </a:spcBef>
              <a:spcAft>
                <a:spcPts val="200"/>
              </a:spcAft>
              <a:buNone/>
            </a:pPr>
            <a:endParaRPr lang="en-GB" sz="1200" dirty="0">
              <a:solidFill>
                <a:schemeClr val="tx1">
                  <a:lumMod val="75000"/>
                  <a:lumOff val="25000"/>
                </a:schemeClr>
              </a:solidFill>
            </a:endParaRPr>
          </a:p>
          <a:p>
            <a:pPr>
              <a:lnSpc>
                <a:spcPct val="100000"/>
              </a:lnSpc>
              <a:spcBef>
                <a:spcPts val="0"/>
              </a:spcBef>
              <a:spcAft>
                <a:spcPts val="200"/>
              </a:spcAft>
            </a:pPr>
            <a:r>
              <a:rPr lang="en-GB" sz="1200" b="1" dirty="0">
                <a:solidFill>
                  <a:schemeClr val="tx1">
                    <a:lumMod val="75000"/>
                    <a:lumOff val="25000"/>
                  </a:schemeClr>
                </a:solidFill>
              </a:rPr>
              <a:t>What can you do to help yourself?</a:t>
            </a:r>
          </a:p>
          <a:p>
            <a:pPr>
              <a:lnSpc>
                <a:spcPct val="100000"/>
              </a:lnSpc>
              <a:spcBef>
                <a:spcPts val="0"/>
              </a:spcBef>
              <a:spcAft>
                <a:spcPts val="200"/>
              </a:spcAft>
            </a:pPr>
            <a:r>
              <a:rPr lang="en-GB" sz="1200" b="1" dirty="0">
                <a:solidFill>
                  <a:schemeClr val="tx1">
                    <a:lumMod val="75000"/>
                    <a:lumOff val="25000"/>
                  </a:schemeClr>
                </a:solidFill>
              </a:rPr>
              <a:t>What can I, the team or the organisation do to support you?</a:t>
            </a:r>
          </a:p>
          <a:p>
            <a:pPr marL="0" indent="0">
              <a:lnSpc>
                <a:spcPct val="100000"/>
              </a:lnSpc>
              <a:spcBef>
                <a:spcPts val="0"/>
              </a:spcBef>
              <a:spcAft>
                <a:spcPts val="200"/>
              </a:spcAft>
              <a:buNone/>
            </a:pPr>
            <a:r>
              <a:rPr lang="en-GB" sz="1200" dirty="0">
                <a:solidFill>
                  <a:schemeClr val="tx1">
                    <a:lumMod val="75000"/>
                    <a:lumOff val="25000"/>
                  </a:schemeClr>
                </a:solidFill>
              </a:rPr>
              <a:t>Be aware of your local wellbeing offers, employee assistance programme and access to formal support services such as Occupational Health and Wellbeing teams. Remember this conversation is not a therapeutic intervention - you are there to identify support and action signposting. </a:t>
            </a:r>
          </a:p>
          <a:p>
            <a:pPr marL="0" indent="0">
              <a:lnSpc>
                <a:spcPct val="100000"/>
              </a:lnSpc>
              <a:spcBef>
                <a:spcPts val="0"/>
              </a:spcBef>
              <a:spcAft>
                <a:spcPts val="200"/>
              </a:spcAft>
              <a:buNone/>
            </a:pPr>
            <a:endParaRPr lang="en-GB" sz="1200" b="1" dirty="0">
              <a:solidFill>
                <a:schemeClr val="tx1">
                  <a:lumMod val="75000"/>
                  <a:lumOff val="25000"/>
                </a:schemeClr>
              </a:solidFill>
            </a:endParaRPr>
          </a:p>
          <a:p>
            <a:pPr marL="0" indent="0">
              <a:lnSpc>
                <a:spcPct val="100000"/>
              </a:lnSpc>
              <a:spcBef>
                <a:spcPts val="0"/>
              </a:spcBef>
              <a:spcAft>
                <a:spcPts val="200"/>
              </a:spcAft>
              <a:buNone/>
            </a:pPr>
            <a:r>
              <a:rPr lang="en-GB" sz="1200" b="1" dirty="0">
                <a:solidFill>
                  <a:schemeClr val="tx1">
                    <a:lumMod val="75000"/>
                    <a:lumOff val="25000"/>
                  </a:schemeClr>
                </a:solidFill>
              </a:rPr>
              <a:t>Supportive actions</a:t>
            </a:r>
            <a:r>
              <a:rPr lang="en-GB" sz="1200" dirty="0">
                <a:solidFill>
                  <a:schemeClr val="tx1">
                    <a:lumMod val="75000"/>
                    <a:lumOff val="25000"/>
                  </a:schemeClr>
                </a:solidFill>
              </a:rPr>
              <a:t>:</a:t>
            </a:r>
          </a:p>
          <a:p>
            <a:pPr marL="0" indent="0">
              <a:lnSpc>
                <a:spcPct val="100000"/>
              </a:lnSpc>
              <a:spcBef>
                <a:spcPts val="0"/>
              </a:spcBef>
              <a:spcAft>
                <a:spcPts val="200"/>
              </a:spcAft>
              <a:buNone/>
            </a:pPr>
            <a:r>
              <a:rPr lang="en-GB" sz="1200" dirty="0">
                <a:solidFill>
                  <a:schemeClr val="tx1">
                    <a:lumMod val="75000"/>
                    <a:lumOff val="25000"/>
                  </a:schemeClr>
                </a:solidFill>
              </a:rPr>
              <a:t>Work together to agree actions that they will take and that you will take. Encourage your colleague to complete a personal wellbeing action plan. Keep the conversation going by agreeing how and when you will work together to review progress. </a:t>
            </a:r>
          </a:p>
          <a:p>
            <a:pPr marL="0" indent="0">
              <a:lnSpc>
                <a:spcPct val="100000"/>
              </a:lnSpc>
              <a:spcBef>
                <a:spcPts val="0"/>
              </a:spcBef>
              <a:spcAft>
                <a:spcPts val="200"/>
              </a:spcAft>
              <a:buNone/>
            </a:pPr>
            <a:endParaRPr lang="en-GB" sz="1200" b="1" dirty="0">
              <a:solidFill>
                <a:schemeClr val="tx1">
                  <a:lumMod val="75000"/>
                  <a:lumOff val="25000"/>
                </a:schemeClr>
              </a:solidFill>
            </a:endParaRPr>
          </a:p>
          <a:p>
            <a:pPr marL="0" indent="0">
              <a:lnSpc>
                <a:spcPct val="100000"/>
              </a:lnSpc>
              <a:spcBef>
                <a:spcPts val="0"/>
              </a:spcBef>
              <a:spcAft>
                <a:spcPts val="200"/>
              </a:spcAft>
              <a:buNone/>
            </a:pPr>
            <a:r>
              <a:rPr lang="en-GB" sz="1200" b="1" dirty="0">
                <a:solidFill>
                  <a:schemeClr val="tx1">
                    <a:lumMod val="75000"/>
                    <a:lumOff val="25000"/>
                  </a:schemeClr>
                </a:solidFill>
              </a:rPr>
              <a:t>Next steps:</a:t>
            </a:r>
          </a:p>
          <a:p>
            <a:pPr marL="0" indent="0">
              <a:lnSpc>
                <a:spcPct val="100000"/>
              </a:lnSpc>
              <a:spcBef>
                <a:spcPts val="0"/>
              </a:spcBef>
              <a:spcAft>
                <a:spcPts val="200"/>
              </a:spcAft>
              <a:buNone/>
            </a:pPr>
            <a:r>
              <a:rPr lang="en-GB" sz="1200" dirty="0">
                <a:solidFill>
                  <a:schemeClr val="tx1">
                    <a:lumMod val="75000"/>
                    <a:lumOff val="25000"/>
                  </a:schemeClr>
                </a:solidFill>
              </a:rPr>
              <a:t>Follow up with any links to signposting discussed in the conversation</a:t>
            </a:r>
          </a:p>
        </p:txBody>
      </p:sp>
      <p:sp>
        <p:nvSpPr>
          <p:cNvPr id="25" name="TextBox 24">
            <a:extLst>
              <a:ext uri="{FF2B5EF4-FFF2-40B4-BE49-F238E27FC236}">
                <a16:creationId xmlns:a16="http://schemas.microsoft.com/office/drawing/2014/main" id="{1BB60ACB-6A9C-4E60-BC7A-4CE1935590FA}"/>
              </a:ext>
            </a:extLst>
          </p:cNvPr>
          <p:cNvSpPr txBox="1"/>
          <p:nvPr/>
        </p:nvSpPr>
        <p:spPr>
          <a:xfrm>
            <a:off x="4670238" y="1031942"/>
            <a:ext cx="7350386" cy="2418164"/>
          </a:xfrm>
          <a:prstGeom prst="roundRect">
            <a:avLst>
              <a:gd name="adj" fmla="val 2062"/>
            </a:avLst>
          </a:prstGeom>
          <a:no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endParaRPr lang="en-GB" sz="1400" dirty="0"/>
          </a:p>
        </p:txBody>
      </p:sp>
      <p:pic>
        <p:nvPicPr>
          <p:cNvPr id="26" name="Picture 2" descr="Single stick figure, hand drawn in very simple lines - Stick Figure -  Posters and Art Prints | TeePublic">
            <a:extLst>
              <a:ext uri="{FF2B5EF4-FFF2-40B4-BE49-F238E27FC236}">
                <a16:creationId xmlns:a16="http://schemas.microsoft.com/office/drawing/2014/main" id="{1B3EEDFF-3110-4FF7-9287-008DCA7A09C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966644" y="1941639"/>
            <a:ext cx="632500" cy="1188062"/>
          </a:xfrm>
          <a:prstGeom prst="rect">
            <a:avLst/>
          </a:prstGeom>
          <a:solidFill>
            <a:schemeClr val="accent3">
              <a:lumMod val="20000"/>
              <a:lumOff val="80000"/>
            </a:schemeClr>
          </a:solidFill>
        </p:spPr>
      </p:pic>
      <p:sp>
        <p:nvSpPr>
          <p:cNvPr id="27" name="Speech Bubble: Rectangle with Corners Rounded 26">
            <a:extLst>
              <a:ext uri="{FF2B5EF4-FFF2-40B4-BE49-F238E27FC236}">
                <a16:creationId xmlns:a16="http://schemas.microsoft.com/office/drawing/2014/main" id="{FD92586A-0883-4C5C-AB41-B101F3879C19}"/>
              </a:ext>
            </a:extLst>
          </p:cNvPr>
          <p:cNvSpPr/>
          <p:nvPr/>
        </p:nvSpPr>
        <p:spPr>
          <a:xfrm>
            <a:off x="5214306" y="1305646"/>
            <a:ext cx="2011498" cy="563653"/>
          </a:xfrm>
          <a:prstGeom prst="wedgeRoundRectCallout">
            <a:avLst>
              <a:gd name="adj1" fmla="val 73463"/>
              <a:gd name="adj2" fmla="val 52650"/>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Mental health, emotional, psychological, stress</a:t>
            </a:r>
          </a:p>
        </p:txBody>
      </p:sp>
      <p:sp>
        <p:nvSpPr>
          <p:cNvPr id="28" name="Speech Bubble: Rectangle with Corners Rounded 27">
            <a:extLst>
              <a:ext uri="{FF2B5EF4-FFF2-40B4-BE49-F238E27FC236}">
                <a16:creationId xmlns:a16="http://schemas.microsoft.com/office/drawing/2014/main" id="{8CC2B706-A415-40B5-80B1-BE979A16527B}"/>
              </a:ext>
            </a:extLst>
          </p:cNvPr>
          <p:cNvSpPr/>
          <p:nvPr/>
        </p:nvSpPr>
        <p:spPr>
          <a:xfrm>
            <a:off x="9536851" y="1318118"/>
            <a:ext cx="2011497" cy="548688"/>
          </a:xfrm>
          <a:prstGeom prst="wedgeRoundRectCallout">
            <a:avLst>
              <a:gd name="adj1" fmla="val -79443"/>
              <a:gd name="adj2" fmla="val 70830"/>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Physical health, nutrition, rest, sleep, exercise, injury</a:t>
            </a:r>
          </a:p>
        </p:txBody>
      </p:sp>
      <p:sp>
        <p:nvSpPr>
          <p:cNvPr id="29" name="Speech Bubble: Rectangle with Corners Rounded 28">
            <a:extLst>
              <a:ext uri="{FF2B5EF4-FFF2-40B4-BE49-F238E27FC236}">
                <a16:creationId xmlns:a16="http://schemas.microsoft.com/office/drawing/2014/main" id="{7F3BB5EF-152E-4560-8CDF-D44FE704BDFB}"/>
              </a:ext>
            </a:extLst>
          </p:cNvPr>
          <p:cNvSpPr/>
          <p:nvPr/>
        </p:nvSpPr>
        <p:spPr>
          <a:xfrm>
            <a:off x="7302879" y="1204046"/>
            <a:ext cx="919762" cy="354754"/>
          </a:xfrm>
          <a:prstGeom prst="wedgeRoundRectCallout">
            <a:avLst>
              <a:gd name="adj1" fmla="val -3592"/>
              <a:gd name="adj2" fmla="val 82383"/>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Financial</a:t>
            </a:r>
          </a:p>
        </p:txBody>
      </p:sp>
      <p:sp>
        <p:nvSpPr>
          <p:cNvPr id="30" name="Speech Bubble: Rectangle with Corners Rounded 29">
            <a:extLst>
              <a:ext uri="{FF2B5EF4-FFF2-40B4-BE49-F238E27FC236}">
                <a16:creationId xmlns:a16="http://schemas.microsoft.com/office/drawing/2014/main" id="{51B5DF85-8A59-46CB-9F16-37B6BC7D3D77}"/>
              </a:ext>
            </a:extLst>
          </p:cNvPr>
          <p:cNvSpPr/>
          <p:nvPr/>
        </p:nvSpPr>
        <p:spPr>
          <a:xfrm>
            <a:off x="9802257" y="2589479"/>
            <a:ext cx="1745166" cy="346595"/>
          </a:xfrm>
          <a:prstGeom prst="wedgeRoundRectCallout">
            <a:avLst>
              <a:gd name="adj1" fmla="val -67814"/>
              <a:gd name="adj2" fmla="val 4045"/>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Social and relationships</a:t>
            </a:r>
          </a:p>
        </p:txBody>
      </p:sp>
      <p:sp>
        <p:nvSpPr>
          <p:cNvPr id="31" name="Speech Bubble: Rectangle with Corners Rounded 30">
            <a:extLst>
              <a:ext uri="{FF2B5EF4-FFF2-40B4-BE49-F238E27FC236}">
                <a16:creationId xmlns:a16="http://schemas.microsoft.com/office/drawing/2014/main" id="{BB1E89EC-5A7C-4A48-A075-2EC795B24A56}"/>
              </a:ext>
            </a:extLst>
          </p:cNvPr>
          <p:cNvSpPr/>
          <p:nvPr/>
        </p:nvSpPr>
        <p:spPr>
          <a:xfrm>
            <a:off x="5210693" y="2535670"/>
            <a:ext cx="1552839" cy="366301"/>
          </a:xfrm>
          <a:prstGeom prst="wedgeRoundRectCallout">
            <a:avLst>
              <a:gd name="adj1" fmla="val 81850"/>
              <a:gd name="adj2" fmla="val 6802"/>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Personal safety</a:t>
            </a:r>
          </a:p>
        </p:txBody>
      </p:sp>
      <p:sp>
        <p:nvSpPr>
          <p:cNvPr id="32" name="Speech Bubble: Rectangle with Corners Rounded 31">
            <a:extLst>
              <a:ext uri="{FF2B5EF4-FFF2-40B4-BE49-F238E27FC236}">
                <a16:creationId xmlns:a16="http://schemas.microsoft.com/office/drawing/2014/main" id="{78C212E7-4BB3-4356-B9FF-212DC28797B3}"/>
              </a:ext>
            </a:extLst>
          </p:cNvPr>
          <p:cNvSpPr/>
          <p:nvPr/>
        </p:nvSpPr>
        <p:spPr>
          <a:xfrm>
            <a:off x="8429438" y="1196525"/>
            <a:ext cx="1008381" cy="354754"/>
          </a:xfrm>
          <a:prstGeom prst="wedgeRoundRectCallout">
            <a:avLst>
              <a:gd name="adj1" fmla="val 5533"/>
              <a:gd name="adj2" fmla="val 93195"/>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Lifestyle</a:t>
            </a:r>
          </a:p>
        </p:txBody>
      </p:sp>
      <p:sp>
        <p:nvSpPr>
          <p:cNvPr id="33" name="Speech Bubble: Rectangle with Corners Rounded 32">
            <a:extLst>
              <a:ext uri="{FF2B5EF4-FFF2-40B4-BE49-F238E27FC236}">
                <a16:creationId xmlns:a16="http://schemas.microsoft.com/office/drawing/2014/main" id="{E981221A-3AF5-48F2-A6F1-C756EE1D75D3}"/>
              </a:ext>
            </a:extLst>
          </p:cNvPr>
          <p:cNvSpPr/>
          <p:nvPr/>
        </p:nvSpPr>
        <p:spPr>
          <a:xfrm>
            <a:off x="5210693" y="3023064"/>
            <a:ext cx="1747921" cy="346594"/>
          </a:xfrm>
          <a:prstGeom prst="wedgeRoundRectCallout">
            <a:avLst>
              <a:gd name="adj1" fmla="val 72345"/>
              <a:gd name="adj2" fmla="val -51313"/>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Cultural and spiritual</a:t>
            </a:r>
          </a:p>
        </p:txBody>
      </p:sp>
      <p:sp>
        <p:nvSpPr>
          <p:cNvPr id="34" name="Speech Bubble: Rectangle with Corners Rounded 33">
            <a:extLst>
              <a:ext uri="{FF2B5EF4-FFF2-40B4-BE49-F238E27FC236}">
                <a16:creationId xmlns:a16="http://schemas.microsoft.com/office/drawing/2014/main" id="{5369EDC3-7B5C-4DF1-A532-ADBEE43DCF15}"/>
              </a:ext>
            </a:extLst>
          </p:cNvPr>
          <p:cNvSpPr/>
          <p:nvPr/>
        </p:nvSpPr>
        <p:spPr>
          <a:xfrm>
            <a:off x="5214306" y="1977960"/>
            <a:ext cx="1507514" cy="449049"/>
          </a:xfrm>
          <a:prstGeom prst="wedgeRoundRectCallout">
            <a:avLst>
              <a:gd name="adj1" fmla="val 73274"/>
              <a:gd name="adj2" fmla="val 9432"/>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Occupational and work environment</a:t>
            </a:r>
          </a:p>
        </p:txBody>
      </p:sp>
      <p:sp>
        <p:nvSpPr>
          <p:cNvPr id="35" name="Speech Bubble: Rectangle with Corners Rounded 34">
            <a:extLst>
              <a:ext uri="{FF2B5EF4-FFF2-40B4-BE49-F238E27FC236}">
                <a16:creationId xmlns:a16="http://schemas.microsoft.com/office/drawing/2014/main" id="{0F19BD68-24CA-4588-888A-ED81A8655DA5}"/>
              </a:ext>
            </a:extLst>
          </p:cNvPr>
          <p:cNvSpPr/>
          <p:nvPr/>
        </p:nvSpPr>
        <p:spPr>
          <a:xfrm>
            <a:off x="9489287" y="3021040"/>
            <a:ext cx="2088515" cy="346594"/>
          </a:xfrm>
          <a:prstGeom prst="wedgeRoundRectCallout">
            <a:avLst>
              <a:gd name="adj1" fmla="val -69368"/>
              <a:gd name="adj2" fmla="val -56794"/>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Learning and personal growth</a:t>
            </a:r>
          </a:p>
        </p:txBody>
      </p:sp>
      <p:sp>
        <p:nvSpPr>
          <p:cNvPr id="36" name="Speech Bubble: Rectangle with Corners Rounded 35">
            <a:extLst>
              <a:ext uri="{FF2B5EF4-FFF2-40B4-BE49-F238E27FC236}">
                <a16:creationId xmlns:a16="http://schemas.microsoft.com/office/drawing/2014/main" id="{920C871F-E23C-4D73-A063-C5BEB04AFD41}"/>
              </a:ext>
            </a:extLst>
          </p:cNvPr>
          <p:cNvSpPr/>
          <p:nvPr/>
        </p:nvSpPr>
        <p:spPr>
          <a:xfrm>
            <a:off x="9959549" y="1984882"/>
            <a:ext cx="1587874" cy="449049"/>
          </a:xfrm>
          <a:prstGeom prst="wedgeRoundRectCallout">
            <a:avLst>
              <a:gd name="adj1" fmla="val -75189"/>
              <a:gd name="adj2" fmla="val 20804"/>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Home life and caring responsibilities</a:t>
            </a:r>
          </a:p>
        </p:txBody>
      </p:sp>
    </p:spTree>
    <p:extLst>
      <p:ext uri="{BB962C8B-B14F-4D97-AF65-F5344CB8AC3E}">
        <p14:creationId xmlns:p14="http://schemas.microsoft.com/office/powerpoint/2010/main" val="387038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71F6513-82C4-48A8-9AEC-918797766D28}"/>
              </a:ext>
            </a:extLst>
          </p:cNvPr>
          <p:cNvSpPr txBox="1"/>
          <p:nvPr/>
        </p:nvSpPr>
        <p:spPr>
          <a:xfrm>
            <a:off x="3948126" y="1080068"/>
            <a:ext cx="7822696" cy="2347774"/>
          </a:xfrm>
          <a:prstGeom prst="roundRect">
            <a:avLst>
              <a:gd name="adj" fmla="val 2062"/>
            </a:avLst>
          </a:prstGeom>
          <a:no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endParaRPr lang="en-GB" sz="1400" dirty="0"/>
          </a:p>
        </p:txBody>
      </p:sp>
      <p:sp>
        <p:nvSpPr>
          <p:cNvPr id="5" name="Title 2">
            <a:extLst>
              <a:ext uri="{FF2B5EF4-FFF2-40B4-BE49-F238E27FC236}">
                <a16:creationId xmlns:a16="http://schemas.microsoft.com/office/drawing/2014/main" id="{3B230BE4-7BD0-4D3D-855B-044D88DAB34C}"/>
              </a:ext>
            </a:extLst>
          </p:cNvPr>
          <p:cNvSpPr txBox="1">
            <a:spLocks/>
          </p:cNvSpPr>
          <p:nvPr/>
        </p:nvSpPr>
        <p:spPr>
          <a:xfrm>
            <a:off x="168215" y="221158"/>
            <a:ext cx="11028279" cy="611649"/>
          </a:xfrm>
          <a:prstGeom prst="rect">
            <a:avLst/>
          </a:prstGeom>
        </p:spPr>
        <p:txBody>
          <a:bodyPr/>
          <a:lstStyle>
            <a:lvl1pPr algn="l" defTabSz="914377"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Appendix 2: </a:t>
            </a:r>
            <a:r>
              <a:rPr lang="en-GB" dirty="0"/>
              <a:t>Example wellbeing action plan</a:t>
            </a:r>
            <a:endParaRPr kumimoji="0" lang="en-GB" sz="36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DE0959F7-A4E1-445D-A169-47E60668B7F6}"/>
              </a:ext>
            </a:extLst>
          </p:cNvPr>
          <p:cNvSpPr txBox="1"/>
          <p:nvPr/>
        </p:nvSpPr>
        <p:spPr>
          <a:xfrm>
            <a:off x="171376" y="1069539"/>
            <a:ext cx="3486224" cy="1208875"/>
          </a:xfrm>
          <a:prstGeom prst="roundRect">
            <a:avLst>
              <a:gd name="adj" fmla="val 5111"/>
            </a:avLst>
          </a:prstGeom>
          <a:no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r>
              <a:rPr lang="en-GB" sz="1200" dirty="0">
                <a:solidFill>
                  <a:schemeClr val="tx1">
                    <a:lumMod val="75000"/>
                    <a:lumOff val="25000"/>
                  </a:schemeClr>
                </a:solidFill>
              </a:rPr>
              <a:t>What helps me to stay healthy and look after my wellbeing at work?</a:t>
            </a:r>
          </a:p>
        </p:txBody>
      </p:sp>
      <p:sp>
        <p:nvSpPr>
          <p:cNvPr id="4" name="TextBox 3">
            <a:extLst>
              <a:ext uri="{FF2B5EF4-FFF2-40B4-BE49-F238E27FC236}">
                <a16:creationId xmlns:a16="http://schemas.microsoft.com/office/drawing/2014/main" id="{6E8ADA9B-C067-48EB-A3BD-2A1D975EA8AE}"/>
              </a:ext>
            </a:extLst>
          </p:cNvPr>
          <p:cNvSpPr txBox="1"/>
          <p:nvPr/>
        </p:nvSpPr>
        <p:spPr>
          <a:xfrm>
            <a:off x="171375" y="3688709"/>
            <a:ext cx="3486224" cy="1221343"/>
          </a:xfrm>
          <a:prstGeom prst="roundRect">
            <a:avLst>
              <a:gd name="adj" fmla="val 6269"/>
            </a:avLst>
          </a:prstGeom>
          <a:no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r>
              <a:rPr lang="en-GB" sz="1200" dirty="0">
                <a:solidFill>
                  <a:schemeClr val="tx1">
                    <a:lumMod val="75000"/>
                    <a:lumOff val="25000"/>
                  </a:schemeClr>
                </a:solidFill>
              </a:rPr>
              <a:t>What hinders or reduces my wellbeing at work?</a:t>
            </a:r>
          </a:p>
        </p:txBody>
      </p:sp>
      <p:sp>
        <p:nvSpPr>
          <p:cNvPr id="6" name="TextBox 5">
            <a:extLst>
              <a:ext uri="{FF2B5EF4-FFF2-40B4-BE49-F238E27FC236}">
                <a16:creationId xmlns:a16="http://schemas.microsoft.com/office/drawing/2014/main" id="{AEBB6CB5-B591-41A1-89FE-43ED0F4236D8}"/>
              </a:ext>
            </a:extLst>
          </p:cNvPr>
          <p:cNvSpPr txBox="1"/>
          <p:nvPr/>
        </p:nvSpPr>
        <p:spPr>
          <a:xfrm>
            <a:off x="3948126" y="3694312"/>
            <a:ext cx="3486224" cy="1221343"/>
          </a:xfrm>
          <a:prstGeom prst="roundRect">
            <a:avLst>
              <a:gd name="adj" fmla="val 3149"/>
            </a:avLst>
          </a:prstGeom>
          <a:no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r>
              <a:rPr lang="en-GB" sz="1200" dirty="0">
                <a:solidFill>
                  <a:schemeClr val="tx1">
                    <a:lumMod val="75000"/>
                    <a:lumOff val="25000"/>
                  </a:schemeClr>
                </a:solidFill>
              </a:rPr>
              <a:t>What situations or factors trigger poorer health and wellbeing for me? Are there early warning signs others should be aware of?</a:t>
            </a:r>
          </a:p>
        </p:txBody>
      </p:sp>
      <p:sp>
        <p:nvSpPr>
          <p:cNvPr id="7" name="TextBox 6">
            <a:extLst>
              <a:ext uri="{FF2B5EF4-FFF2-40B4-BE49-F238E27FC236}">
                <a16:creationId xmlns:a16="http://schemas.microsoft.com/office/drawing/2014/main" id="{DE8B69CF-8B20-4E59-933C-EF4ADDCAAFF8}"/>
              </a:ext>
            </a:extLst>
          </p:cNvPr>
          <p:cNvSpPr txBox="1"/>
          <p:nvPr/>
        </p:nvSpPr>
        <p:spPr>
          <a:xfrm>
            <a:off x="171375" y="2349105"/>
            <a:ext cx="3486224" cy="1221343"/>
          </a:xfrm>
          <a:prstGeom prst="roundRect">
            <a:avLst>
              <a:gd name="adj" fmla="val 5229"/>
            </a:avLst>
          </a:prstGeom>
          <a:no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r>
              <a:rPr lang="en-GB" sz="1200" dirty="0">
                <a:solidFill>
                  <a:schemeClr val="tx1">
                    <a:lumMod val="75000"/>
                    <a:lumOff val="25000"/>
                  </a:schemeClr>
                </a:solidFill>
              </a:rPr>
              <a:t>What usually works for me to maintain and/or improve my health and wellbeing?</a:t>
            </a:r>
          </a:p>
        </p:txBody>
      </p:sp>
      <p:sp>
        <p:nvSpPr>
          <p:cNvPr id="8" name="TextBox 7">
            <a:extLst>
              <a:ext uri="{FF2B5EF4-FFF2-40B4-BE49-F238E27FC236}">
                <a16:creationId xmlns:a16="http://schemas.microsoft.com/office/drawing/2014/main" id="{2F6F51E5-9DF5-49E3-A13C-255F6868AA52}"/>
              </a:ext>
            </a:extLst>
          </p:cNvPr>
          <p:cNvSpPr txBox="1"/>
          <p:nvPr/>
        </p:nvSpPr>
        <p:spPr>
          <a:xfrm>
            <a:off x="171375" y="4961060"/>
            <a:ext cx="3486224" cy="1221343"/>
          </a:xfrm>
          <a:prstGeom prst="roundRect">
            <a:avLst>
              <a:gd name="adj" fmla="val 7308"/>
            </a:avLst>
          </a:prstGeom>
          <a:no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r>
              <a:rPr lang="en-GB" sz="1200" dirty="0">
                <a:solidFill>
                  <a:schemeClr val="tx1">
                    <a:lumMod val="75000"/>
                    <a:lumOff val="25000"/>
                  </a:schemeClr>
                </a:solidFill>
              </a:rPr>
              <a:t>What steps can I take if I start to feel unwell in myself?</a:t>
            </a:r>
          </a:p>
        </p:txBody>
      </p:sp>
      <p:sp>
        <p:nvSpPr>
          <p:cNvPr id="9" name="TextBox 8">
            <a:extLst>
              <a:ext uri="{FF2B5EF4-FFF2-40B4-BE49-F238E27FC236}">
                <a16:creationId xmlns:a16="http://schemas.microsoft.com/office/drawing/2014/main" id="{87FDC91D-F2B7-4D0E-BCC7-0F606BB5B589}"/>
              </a:ext>
            </a:extLst>
          </p:cNvPr>
          <p:cNvSpPr txBox="1"/>
          <p:nvPr/>
        </p:nvSpPr>
        <p:spPr>
          <a:xfrm>
            <a:off x="3948126" y="4961060"/>
            <a:ext cx="3486224" cy="1221343"/>
          </a:xfrm>
          <a:prstGeom prst="roundRect">
            <a:avLst>
              <a:gd name="adj" fmla="val 5229"/>
            </a:avLst>
          </a:prstGeom>
          <a:no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r>
              <a:rPr lang="en-GB" sz="1200" dirty="0">
                <a:solidFill>
                  <a:schemeClr val="tx1">
                    <a:lumMod val="75000"/>
                    <a:lumOff val="25000"/>
                  </a:schemeClr>
                </a:solidFill>
              </a:rPr>
              <a:t>What could be put in place at work to help me manage these triggers for poorer wellbeing? How can others help me?</a:t>
            </a:r>
          </a:p>
        </p:txBody>
      </p:sp>
      <p:sp>
        <p:nvSpPr>
          <p:cNvPr id="10" name="TextBox 9">
            <a:extLst>
              <a:ext uri="{FF2B5EF4-FFF2-40B4-BE49-F238E27FC236}">
                <a16:creationId xmlns:a16="http://schemas.microsoft.com/office/drawing/2014/main" id="{6F92D4C9-4DD6-475C-83F4-0B4D3B134773}"/>
              </a:ext>
            </a:extLst>
          </p:cNvPr>
          <p:cNvSpPr txBox="1"/>
          <p:nvPr/>
        </p:nvSpPr>
        <p:spPr>
          <a:xfrm>
            <a:off x="7724878" y="3688708"/>
            <a:ext cx="4045944" cy="2499423"/>
          </a:xfrm>
          <a:prstGeom prst="roundRect">
            <a:avLst>
              <a:gd name="adj" fmla="val 1423"/>
            </a:avLst>
          </a:prstGeom>
          <a:noFill/>
        </p:spPr>
        <p:style>
          <a:lnRef idx="2">
            <a:schemeClr val="accent1"/>
          </a:lnRef>
          <a:fillRef idx="1">
            <a:schemeClr val="lt1"/>
          </a:fillRef>
          <a:effectRef idx="0">
            <a:schemeClr val="accent1"/>
          </a:effectRef>
          <a:fontRef idx="minor">
            <a:schemeClr val="dk1"/>
          </a:fontRef>
        </p:style>
        <p:txBody>
          <a:bodyPr wrap="square" lIns="72000" tIns="36000" rIns="72000" bIns="36000" rtlCol="0">
            <a:noAutofit/>
          </a:bodyPr>
          <a:lstStyle/>
          <a:p>
            <a:r>
              <a:rPr lang="en-GB" sz="1200" dirty="0">
                <a:solidFill>
                  <a:schemeClr val="tx1">
                    <a:lumMod val="75000"/>
                    <a:lumOff val="25000"/>
                  </a:schemeClr>
                </a:solidFill>
              </a:rPr>
              <a:t>Actions to maintain and improve my health and wellbeing include:</a:t>
            </a:r>
          </a:p>
          <a:p>
            <a:pPr marL="285750" indent="-285750">
              <a:buFont typeface="Wingdings" panose="05000000000000000000" pitchFamily="2" charset="2"/>
              <a:buChar char="ü"/>
            </a:pPr>
            <a:r>
              <a:rPr lang="en-GB" sz="1200" dirty="0"/>
              <a:t> </a:t>
            </a:r>
          </a:p>
          <a:p>
            <a:pPr marL="285750" indent="-285750">
              <a:buFont typeface="Wingdings" panose="05000000000000000000" pitchFamily="2" charset="2"/>
              <a:buChar char="ü"/>
            </a:pPr>
            <a:r>
              <a:rPr lang="en-GB" sz="1200" dirty="0"/>
              <a:t> </a:t>
            </a:r>
          </a:p>
          <a:p>
            <a:pPr marL="285750" indent="-285750">
              <a:buFont typeface="Wingdings" panose="05000000000000000000" pitchFamily="2" charset="2"/>
              <a:buChar char="ü"/>
            </a:pPr>
            <a:r>
              <a:rPr lang="en-GB" sz="1200" dirty="0"/>
              <a:t> </a:t>
            </a:r>
          </a:p>
          <a:p>
            <a:endParaRPr lang="en-GB" sz="1200" dirty="0"/>
          </a:p>
          <a:p>
            <a:r>
              <a:rPr lang="en-GB" sz="1200" dirty="0">
                <a:solidFill>
                  <a:schemeClr val="tx1">
                    <a:lumMod val="75000"/>
                    <a:lumOff val="25000"/>
                  </a:schemeClr>
                </a:solidFill>
              </a:rPr>
              <a:t>My manager, team and my organisation can support me by:</a:t>
            </a:r>
          </a:p>
          <a:p>
            <a:pPr marL="285750" indent="-285750">
              <a:buFont typeface="Wingdings" panose="05000000000000000000" pitchFamily="2" charset="2"/>
              <a:buChar char="ü"/>
            </a:pPr>
            <a:r>
              <a:rPr lang="en-GB" sz="1200" dirty="0"/>
              <a:t> </a:t>
            </a:r>
          </a:p>
          <a:p>
            <a:pPr marL="285750" indent="-285750">
              <a:buFont typeface="Wingdings" panose="05000000000000000000" pitchFamily="2" charset="2"/>
              <a:buChar char="ü"/>
            </a:pPr>
            <a:r>
              <a:rPr lang="en-GB" sz="1200" dirty="0"/>
              <a:t> </a:t>
            </a:r>
          </a:p>
          <a:p>
            <a:pPr marL="285750" indent="-285750">
              <a:buFont typeface="Wingdings" panose="05000000000000000000" pitchFamily="2" charset="2"/>
              <a:buChar char="ü"/>
            </a:pPr>
            <a:r>
              <a:rPr lang="en-GB" sz="1200" dirty="0"/>
              <a:t> </a:t>
            </a:r>
          </a:p>
          <a:p>
            <a:endParaRPr lang="en-GB" sz="1200" dirty="0"/>
          </a:p>
        </p:txBody>
      </p:sp>
      <p:sp>
        <p:nvSpPr>
          <p:cNvPr id="11" name="Rectangle 10">
            <a:extLst>
              <a:ext uri="{FF2B5EF4-FFF2-40B4-BE49-F238E27FC236}">
                <a16:creationId xmlns:a16="http://schemas.microsoft.com/office/drawing/2014/main" id="{093CBC16-B786-4649-A95D-21AE233D97D2}"/>
              </a:ext>
            </a:extLst>
          </p:cNvPr>
          <p:cNvSpPr/>
          <p:nvPr/>
        </p:nvSpPr>
        <p:spPr>
          <a:xfrm>
            <a:off x="3948126" y="3450563"/>
            <a:ext cx="1882054" cy="276999"/>
          </a:xfrm>
          <a:prstGeom prst="rect">
            <a:avLst/>
          </a:prstGeom>
          <a:noFill/>
        </p:spPr>
        <p:txBody>
          <a:bodyPr wrap="none">
            <a:spAutoFit/>
          </a:bodyPr>
          <a:lstStyle/>
          <a:p>
            <a:r>
              <a:rPr lang="en-GB" sz="1200" b="1" dirty="0">
                <a:solidFill>
                  <a:srgbClr val="0070C0"/>
                </a:solidFill>
              </a:rPr>
              <a:t>Helping others to help you</a:t>
            </a:r>
          </a:p>
        </p:txBody>
      </p:sp>
      <p:sp>
        <p:nvSpPr>
          <p:cNvPr id="12" name="Rectangle 11">
            <a:extLst>
              <a:ext uri="{FF2B5EF4-FFF2-40B4-BE49-F238E27FC236}">
                <a16:creationId xmlns:a16="http://schemas.microsoft.com/office/drawing/2014/main" id="{BC91D164-639A-4FDE-AC11-22DA443A2AB8}"/>
              </a:ext>
            </a:extLst>
          </p:cNvPr>
          <p:cNvSpPr/>
          <p:nvPr/>
        </p:nvSpPr>
        <p:spPr>
          <a:xfrm>
            <a:off x="132854" y="792332"/>
            <a:ext cx="2434513" cy="276999"/>
          </a:xfrm>
          <a:prstGeom prst="rect">
            <a:avLst/>
          </a:prstGeom>
          <a:noFill/>
        </p:spPr>
        <p:txBody>
          <a:bodyPr wrap="none">
            <a:spAutoFit/>
          </a:bodyPr>
          <a:lstStyle/>
          <a:p>
            <a:r>
              <a:rPr lang="en-GB" sz="1200" b="1" dirty="0">
                <a:solidFill>
                  <a:srgbClr val="0070C0"/>
                </a:solidFill>
              </a:rPr>
              <a:t>Managing my health and wellbeing</a:t>
            </a:r>
          </a:p>
        </p:txBody>
      </p:sp>
      <p:sp>
        <p:nvSpPr>
          <p:cNvPr id="13" name="Rectangle 12">
            <a:extLst>
              <a:ext uri="{FF2B5EF4-FFF2-40B4-BE49-F238E27FC236}">
                <a16:creationId xmlns:a16="http://schemas.microsoft.com/office/drawing/2014/main" id="{9D464F16-777C-4416-87B8-8BA499A13614}"/>
              </a:ext>
            </a:extLst>
          </p:cNvPr>
          <p:cNvSpPr/>
          <p:nvPr/>
        </p:nvSpPr>
        <p:spPr>
          <a:xfrm>
            <a:off x="7724877" y="3433938"/>
            <a:ext cx="1799275" cy="276999"/>
          </a:xfrm>
          <a:prstGeom prst="rect">
            <a:avLst/>
          </a:prstGeom>
          <a:noFill/>
        </p:spPr>
        <p:txBody>
          <a:bodyPr wrap="none">
            <a:spAutoFit/>
          </a:bodyPr>
          <a:lstStyle/>
          <a:p>
            <a:r>
              <a:rPr lang="en-GB" sz="1200" b="1" dirty="0">
                <a:solidFill>
                  <a:srgbClr val="0070C0"/>
                </a:solidFill>
              </a:rPr>
              <a:t>My wellbeing action plan</a:t>
            </a:r>
          </a:p>
        </p:txBody>
      </p:sp>
      <p:sp>
        <p:nvSpPr>
          <p:cNvPr id="15" name="Rectangle 14">
            <a:extLst>
              <a:ext uri="{FF2B5EF4-FFF2-40B4-BE49-F238E27FC236}">
                <a16:creationId xmlns:a16="http://schemas.microsoft.com/office/drawing/2014/main" id="{94131698-2218-4C63-8087-D0505B1CAED7}"/>
              </a:ext>
            </a:extLst>
          </p:cNvPr>
          <p:cNvSpPr/>
          <p:nvPr/>
        </p:nvSpPr>
        <p:spPr>
          <a:xfrm>
            <a:off x="3910026" y="805032"/>
            <a:ext cx="3204916" cy="276999"/>
          </a:xfrm>
          <a:prstGeom prst="rect">
            <a:avLst/>
          </a:prstGeom>
          <a:noFill/>
        </p:spPr>
        <p:txBody>
          <a:bodyPr wrap="none">
            <a:spAutoFit/>
          </a:bodyPr>
          <a:lstStyle/>
          <a:p>
            <a:r>
              <a:rPr lang="en-GB" sz="1200" b="1" dirty="0">
                <a:solidFill>
                  <a:srgbClr val="0070C0"/>
                </a:solidFill>
              </a:rPr>
              <a:t>Aspects of my health and wellbeing to consider</a:t>
            </a:r>
          </a:p>
        </p:txBody>
      </p:sp>
      <p:sp>
        <p:nvSpPr>
          <p:cNvPr id="17" name="Rectangle 16">
            <a:extLst>
              <a:ext uri="{FF2B5EF4-FFF2-40B4-BE49-F238E27FC236}">
                <a16:creationId xmlns:a16="http://schemas.microsoft.com/office/drawing/2014/main" id="{8D3DFD69-0E9B-42B9-8E7F-AB4CDE7D3A5A}"/>
              </a:ext>
            </a:extLst>
          </p:cNvPr>
          <p:cNvSpPr/>
          <p:nvPr/>
        </p:nvSpPr>
        <p:spPr>
          <a:xfrm>
            <a:off x="171375" y="6359232"/>
            <a:ext cx="2863926" cy="276999"/>
          </a:xfrm>
          <a:prstGeom prst="rect">
            <a:avLst/>
          </a:prstGeom>
          <a:ln>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sz="1200" b="1" dirty="0">
                <a:solidFill>
                  <a:schemeClr val="bg1">
                    <a:lumMod val="75000"/>
                  </a:schemeClr>
                </a:solidFill>
              </a:rPr>
              <a:t>Name: </a:t>
            </a:r>
          </a:p>
        </p:txBody>
      </p:sp>
      <p:sp>
        <p:nvSpPr>
          <p:cNvPr id="18" name="Rectangle 17">
            <a:extLst>
              <a:ext uri="{FF2B5EF4-FFF2-40B4-BE49-F238E27FC236}">
                <a16:creationId xmlns:a16="http://schemas.microsoft.com/office/drawing/2014/main" id="{4A63B815-7028-4153-9D7E-BAF1F307D094}"/>
              </a:ext>
            </a:extLst>
          </p:cNvPr>
          <p:cNvSpPr/>
          <p:nvPr/>
        </p:nvSpPr>
        <p:spPr>
          <a:xfrm>
            <a:off x="3122233" y="6359231"/>
            <a:ext cx="2220410" cy="276999"/>
          </a:xfrm>
          <a:prstGeom prst="rect">
            <a:avLst/>
          </a:prstGeom>
          <a:ln>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sz="1200" b="1" dirty="0">
                <a:solidFill>
                  <a:schemeClr val="bg1">
                    <a:lumMod val="75000"/>
                  </a:schemeClr>
                </a:solidFill>
              </a:rPr>
              <a:t>Date created: </a:t>
            </a:r>
          </a:p>
        </p:txBody>
      </p:sp>
      <p:sp>
        <p:nvSpPr>
          <p:cNvPr id="19" name="Rectangle 18">
            <a:extLst>
              <a:ext uri="{FF2B5EF4-FFF2-40B4-BE49-F238E27FC236}">
                <a16:creationId xmlns:a16="http://schemas.microsoft.com/office/drawing/2014/main" id="{EA170FF6-08B1-4832-860C-4DF57E42AF10}"/>
              </a:ext>
            </a:extLst>
          </p:cNvPr>
          <p:cNvSpPr/>
          <p:nvPr/>
        </p:nvSpPr>
        <p:spPr>
          <a:xfrm>
            <a:off x="8016874" y="6359231"/>
            <a:ext cx="3753948" cy="274665"/>
          </a:xfrm>
          <a:prstGeom prst="rect">
            <a:avLst/>
          </a:prstGeom>
          <a:noFill/>
          <a:ln>
            <a:solidFill>
              <a:schemeClr val="accent2">
                <a:lumMod val="40000"/>
                <a:lumOff val="60000"/>
              </a:schemeClr>
            </a:solidFill>
          </a:ln>
        </p:spPr>
        <p:txBody>
          <a:bodyPr wrap="square">
            <a:spAutoFit/>
          </a:bodyPr>
          <a:lstStyle/>
          <a:p>
            <a:r>
              <a:rPr lang="en-GB" sz="1200" b="1" dirty="0">
                <a:solidFill>
                  <a:schemeClr val="bg1">
                    <a:lumMod val="75000"/>
                  </a:schemeClr>
                </a:solidFill>
              </a:rPr>
              <a:t>Shared with: </a:t>
            </a:r>
          </a:p>
        </p:txBody>
      </p:sp>
      <p:sp>
        <p:nvSpPr>
          <p:cNvPr id="20" name="Rectangle 19">
            <a:extLst>
              <a:ext uri="{FF2B5EF4-FFF2-40B4-BE49-F238E27FC236}">
                <a16:creationId xmlns:a16="http://schemas.microsoft.com/office/drawing/2014/main" id="{9A9F603F-F329-4C41-90C5-A5541C262280}"/>
              </a:ext>
            </a:extLst>
          </p:cNvPr>
          <p:cNvSpPr/>
          <p:nvPr/>
        </p:nvSpPr>
        <p:spPr>
          <a:xfrm>
            <a:off x="5426710" y="6369785"/>
            <a:ext cx="2469431" cy="276999"/>
          </a:xfrm>
          <a:prstGeom prst="rect">
            <a:avLst/>
          </a:prstGeom>
          <a:ln>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sz="1200" b="1" dirty="0">
                <a:solidFill>
                  <a:schemeClr val="bg1">
                    <a:lumMod val="75000"/>
                  </a:schemeClr>
                </a:solidFill>
              </a:rPr>
              <a:t>Date to review: </a:t>
            </a:r>
          </a:p>
        </p:txBody>
      </p:sp>
      <p:pic>
        <p:nvPicPr>
          <p:cNvPr id="30" name="Picture 2" descr="Single stick figure, hand drawn in very simple lines - Stick Figure -  Posters and Art Prints | TeePublic">
            <a:extLst>
              <a:ext uri="{FF2B5EF4-FFF2-40B4-BE49-F238E27FC236}">
                <a16:creationId xmlns:a16="http://schemas.microsoft.com/office/drawing/2014/main" id="{01D94A2D-5820-4EEB-B30C-B64CC809496A}"/>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933279" y="1926422"/>
            <a:ext cx="632500" cy="1188062"/>
          </a:xfrm>
          <a:prstGeom prst="rect">
            <a:avLst/>
          </a:prstGeom>
          <a:solidFill>
            <a:schemeClr val="accent3">
              <a:lumMod val="20000"/>
              <a:lumOff val="80000"/>
            </a:schemeClr>
          </a:solidFill>
        </p:spPr>
      </p:pic>
      <p:sp>
        <p:nvSpPr>
          <p:cNvPr id="34" name="Speech Bubble: Rectangle with Corners Rounded 33">
            <a:extLst>
              <a:ext uri="{FF2B5EF4-FFF2-40B4-BE49-F238E27FC236}">
                <a16:creationId xmlns:a16="http://schemas.microsoft.com/office/drawing/2014/main" id="{470CED83-87AD-4D62-A921-1497ECE15B61}"/>
              </a:ext>
            </a:extLst>
          </p:cNvPr>
          <p:cNvSpPr/>
          <p:nvPr/>
        </p:nvSpPr>
        <p:spPr>
          <a:xfrm>
            <a:off x="5214306" y="1305646"/>
            <a:ext cx="2011498" cy="563653"/>
          </a:xfrm>
          <a:prstGeom prst="wedgeRoundRectCallout">
            <a:avLst>
              <a:gd name="adj1" fmla="val 73463"/>
              <a:gd name="adj2" fmla="val 52650"/>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Mental health, emotional, psychological, stress</a:t>
            </a:r>
          </a:p>
        </p:txBody>
      </p:sp>
      <p:sp>
        <p:nvSpPr>
          <p:cNvPr id="35" name="Speech Bubble: Rectangle with Corners Rounded 34">
            <a:extLst>
              <a:ext uri="{FF2B5EF4-FFF2-40B4-BE49-F238E27FC236}">
                <a16:creationId xmlns:a16="http://schemas.microsoft.com/office/drawing/2014/main" id="{FDFA16C8-9639-47F8-BDEA-EE8C8528380F}"/>
              </a:ext>
            </a:extLst>
          </p:cNvPr>
          <p:cNvSpPr/>
          <p:nvPr/>
        </p:nvSpPr>
        <p:spPr>
          <a:xfrm>
            <a:off x="9536851" y="1318118"/>
            <a:ext cx="2011497" cy="548688"/>
          </a:xfrm>
          <a:prstGeom prst="wedgeRoundRectCallout">
            <a:avLst>
              <a:gd name="adj1" fmla="val -79443"/>
              <a:gd name="adj2" fmla="val 70830"/>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Physical health, nutrition, rest, sleep, exercise, injury</a:t>
            </a:r>
          </a:p>
        </p:txBody>
      </p:sp>
      <p:sp>
        <p:nvSpPr>
          <p:cNvPr id="36" name="Speech Bubble: Rectangle with Corners Rounded 35">
            <a:extLst>
              <a:ext uri="{FF2B5EF4-FFF2-40B4-BE49-F238E27FC236}">
                <a16:creationId xmlns:a16="http://schemas.microsoft.com/office/drawing/2014/main" id="{07BAFF66-EE9E-4227-8B53-BF78FCAF7FE8}"/>
              </a:ext>
            </a:extLst>
          </p:cNvPr>
          <p:cNvSpPr/>
          <p:nvPr/>
        </p:nvSpPr>
        <p:spPr>
          <a:xfrm>
            <a:off x="7302879" y="1204046"/>
            <a:ext cx="919762" cy="354754"/>
          </a:xfrm>
          <a:prstGeom prst="wedgeRoundRectCallout">
            <a:avLst>
              <a:gd name="adj1" fmla="val -3592"/>
              <a:gd name="adj2" fmla="val 82383"/>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Financial</a:t>
            </a:r>
          </a:p>
        </p:txBody>
      </p:sp>
      <p:sp>
        <p:nvSpPr>
          <p:cNvPr id="37" name="Speech Bubble: Rectangle with Corners Rounded 36">
            <a:extLst>
              <a:ext uri="{FF2B5EF4-FFF2-40B4-BE49-F238E27FC236}">
                <a16:creationId xmlns:a16="http://schemas.microsoft.com/office/drawing/2014/main" id="{69FF5919-373D-4020-8EA5-6BAFE308C1DF}"/>
              </a:ext>
            </a:extLst>
          </p:cNvPr>
          <p:cNvSpPr/>
          <p:nvPr/>
        </p:nvSpPr>
        <p:spPr>
          <a:xfrm>
            <a:off x="9784413" y="2561456"/>
            <a:ext cx="1745166" cy="346595"/>
          </a:xfrm>
          <a:prstGeom prst="wedgeRoundRectCallout">
            <a:avLst>
              <a:gd name="adj1" fmla="val -67814"/>
              <a:gd name="adj2" fmla="val 4045"/>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Social and relationships</a:t>
            </a:r>
          </a:p>
        </p:txBody>
      </p:sp>
      <p:sp>
        <p:nvSpPr>
          <p:cNvPr id="38" name="Speech Bubble: Rectangle with Corners Rounded 37">
            <a:extLst>
              <a:ext uri="{FF2B5EF4-FFF2-40B4-BE49-F238E27FC236}">
                <a16:creationId xmlns:a16="http://schemas.microsoft.com/office/drawing/2014/main" id="{888CFE29-AB4C-412D-AC5B-93F0AF0623EB}"/>
              </a:ext>
            </a:extLst>
          </p:cNvPr>
          <p:cNvSpPr/>
          <p:nvPr/>
        </p:nvSpPr>
        <p:spPr>
          <a:xfrm>
            <a:off x="5191643" y="2534124"/>
            <a:ext cx="1552839" cy="366301"/>
          </a:xfrm>
          <a:prstGeom prst="wedgeRoundRectCallout">
            <a:avLst>
              <a:gd name="adj1" fmla="val 81850"/>
              <a:gd name="adj2" fmla="val 6802"/>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Personal safety</a:t>
            </a:r>
          </a:p>
        </p:txBody>
      </p:sp>
      <p:sp>
        <p:nvSpPr>
          <p:cNvPr id="39" name="Speech Bubble: Rectangle with Corners Rounded 38">
            <a:extLst>
              <a:ext uri="{FF2B5EF4-FFF2-40B4-BE49-F238E27FC236}">
                <a16:creationId xmlns:a16="http://schemas.microsoft.com/office/drawing/2014/main" id="{DD6C601B-9F72-428A-BD1E-6DD7DB98051D}"/>
              </a:ext>
            </a:extLst>
          </p:cNvPr>
          <p:cNvSpPr/>
          <p:nvPr/>
        </p:nvSpPr>
        <p:spPr>
          <a:xfrm>
            <a:off x="8429438" y="1196525"/>
            <a:ext cx="1008381" cy="354754"/>
          </a:xfrm>
          <a:prstGeom prst="wedgeRoundRectCallout">
            <a:avLst>
              <a:gd name="adj1" fmla="val 5533"/>
              <a:gd name="adj2" fmla="val 93195"/>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Lifestyle</a:t>
            </a:r>
          </a:p>
        </p:txBody>
      </p:sp>
      <p:sp>
        <p:nvSpPr>
          <p:cNvPr id="40" name="Speech Bubble: Rectangle with Corners Rounded 39">
            <a:extLst>
              <a:ext uri="{FF2B5EF4-FFF2-40B4-BE49-F238E27FC236}">
                <a16:creationId xmlns:a16="http://schemas.microsoft.com/office/drawing/2014/main" id="{630049C6-29C6-49DD-A801-DCD7CC854B77}"/>
              </a:ext>
            </a:extLst>
          </p:cNvPr>
          <p:cNvSpPr/>
          <p:nvPr/>
        </p:nvSpPr>
        <p:spPr>
          <a:xfrm>
            <a:off x="5191643" y="3034733"/>
            <a:ext cx="1747921" cy="346594"/>
          </a:xfrm>
          <a:prstGeom prst="wedgeRoundRectCallout">
            <a:avLst>
              <a:gd name="adj1" fmla="val 72345"/>
              <a:gd name="adj2" fmla="val -51313"/>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Cultural and spiritual</a:t>
            </a:r>
          </a:p>
        </p:txBody>
      </p:sp>
      <p:sp>
        <p:nvSpPr>
          <p:cNvPr id="41" name="Speech Bubble: Rectangle with Corners Rounded 40">
            <a:extLst>
              <a:ext uri="{FF2B5EF4-FFF2-40B4-BE49-F238E27FC236}">
                <a16:creationId xmlns:a16="http://schemas.microsoft.com/office/drawing/2014/main" id="{6EAA7E1A-FBBD-45C0-9DEB-DD4D9DE6D41A}"/>
              </a:ext>
            </a:extLst>
          </p:cNvPr>
          <p:cNvSpPr/>
          <p:nvPr/>
        </p:nvSpPr>
        <p:spPr>
          <a:xfrm>
            <a:off x="5214306" y="1980282"/>
            <a:ext cx="1507514" cy="449049"/>
          </a:xfrm>
          <a:prstGeom prst="wedgeRoundRectCallout">
            <a:avLst>
              <a:gd name="adj1" fmla="val 73274"/>
              <a:gd name="adj2" fmla="val 9432"/>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Occupational and work environment</a:t>
            </a:r>
          </a:p>
        </p:txBody>
      </p:sp>
      <p:sp>
        <p:nvSpPr>
          <p:cNvPr id="42" name="Speech Bubble: Rectangle with Corners Rounded 41">
            <a:extLst>
              <a:ext uri="{FF2B5EF4-FFF2-40B4-BE49-F238E27FC236}">
                <a16:creationId xmlns:a16="http://schemas.microsoft.com/office/drawing/2014/main" id="{49BA3D9A-B9E7-4A07-B160-37EB9E222F4A}"/>
              </a:ext>
            </a:extLst>
          </p:cNvPr>
          <p:cNvSpPr/>
          <p:nvPr/>
        </p:nvSpPr>
        <p:spPr>
          <a:xfrm>
            <a:off x="9459833" y="3001794"/>
            <a:ext cx="2088515" cy="346594"/>
          </a:xfrm>
          <a:prstGeom prst="wedgeRoundRectCallout">
            <a:avLst>
              <a:gd name="adj1" fmla="val -69368"/>
              <a:gd name="adj2" fmla="val -56794"/>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Learning and personal growth</a:t>
            </a:r>
          </a:p>
        </p:txBody>
      </p:sp>
      <p:sp>
        <p:nvSpPr>
          <p:cNvPr id="43" name="Speech Bubble: Rectangle with Corners Rounded 42">
            <a:extLst>
              <a:ext uri="{FF2B5EF4-FFF2-40B4-BE49-F238E27FC236}">
                <a16:creationId xmlns:a16="http://schemas.microsoft.com/office/drawing/2014/main" id="{8CDEF596-1888-42A8-9F5F-5DC61C86D1F8}"/>
              </a:ext>
            </a:extLst>
          </p:cNvPr>
          <p:cNvSpPr/>
          <p:nvPr/>
        </p:nvSpPr>
        <p:spPr>
          <a:xfrm>
            <a:off x="9907184" y="1987339"/>
            <a:ext cx="1587874" cy="449049"/>
          </a:xfrm>
          <a:prstGeom prst="wedgeRoundRectCallout">
            <a:avLst>
              <a:gd name="adj1" fmla="val -75189"/>
              <a:gd name="adj2" fmla="val 20804"/>
              <a:gd name="adj3" fmla="val 16667"/>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rgbClr val="002060"/>
                </a:solidFill>
              </a:rPr>
              <a:t>Home life and caring responsibilities</a:t>
            </a:r>
          </a:p>
        </p:txBody>
      </p:sp>
    </p:spTree>
    <p:extLst>
      <p:ext uri="{BB962C8B-B14F-4D97-AF65-F5344CB8AC3E}">
        <p14:creationId xmlns:p14="http://schemas.microsoft.com/office/powerpoint/2010/main" val="398037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8E053A8-0294-4C98-9AF8-F938999677BA}"/>
              </a:ext>
            </a:extLst>
          </p:cNvPr>
          <p:cNvSpPr txBox="1">
            <a:spLocks/>
          </p:cNvSpPr>
          <p:nvPr/>
        </p:nvSpPr>
        <p:spPr>
          <a:xfrm>
            <a:off x="192504" y="180409"/>
            <a:ext cx="11028279" cy="611649"/>
          </a:xfrm>
          <a:prstGeom prst="rect">
            <a:avLst/>
          </a:prstGeom>
        </p:spPr>
        <p:txBody>
          <a:bodyPr/>
          <a:lstStyle>
            <a:lvl1pPr algn="l" defTabSz="914377"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Appendix 3: </a:t>
            </a:r>
            <a:r>
              <a:rPr lang="en-GB" dirty="0"/>
              <a:t>Example wellbeing action plan</a:t>
            </a:r>
            <a:endParaRPr kumimoji="0" lang="en-GB" sz="36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14" name="Rectangle 13">
            <a:extLst>
              <a:ext uri="{FF2B5EF4-FFF2-40B4-BE49-F238E27FC236}">
                <a16:creationId xmlns:a16="http://schemas.microsoft.com/office/drawing/2014/main" id="{7104F1A7-E457-4886-ACF5-1262E61165C3}"/>
              </a:ext>
            </a:extLst>
          </p:cNvPr>
          <p:cNvSpPr/>
          <p:nvPr/>
        </p:nvSpPr>
        <p:spPr>
          <a:xfrm>
            <a:off x="402048" y="831260"/>
            <a:ext cx="11341475" cy="680011"/>
          </a:xfrm>
          <a:prstGeom prst="rect">
            <a:avLst/>
          </a:prstGeom>
          <a:solidFill>
            <a:sysClr val="window" lastClr="FFFFFF"/>
          </a:solidFill>
          <a:ln w="76200" cap="flat" cmpd="sng" algn="ctr">
            <a:solidFill>
              <a:srgbClr val="4BACC6">
                <a:lumMod val="60000"/>
                <a:lumOff val="4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Given that many of us face daily pressures in both our work and home lives, it is important to take steps to look after our own wellbeing. This template will support you to consider all elements of wellbeing and agree any actions that may support you to be well at work. </a:t>
            </a:r>
          </a:p>
          <a:p>
            <a:pPr marL="0" marR="0" lvl="0" indent="0" defTabSz="914400" eaLnBrk="1" fontAlgn="auto" latinLnBrk="0" hangingPunct="1">
              <a:lnSpc>
                <a:spcPct val="100000"/>
              </a:lnSpc>
              <a:spcBef>
                <a:spcPts val="0"/>
              </a:spcBef>
              <a:spcAft>
                <a:spcPts val="0"/>
              </a:spcAft>
              <a:buClrTx/>
              <a:buSzTx/>
              <a:buFontTx/>
              <a:buNone/>
              <a:tabLst/>
              <a:defRPr/>
            </a:pPr>
            <a:r>
              <a:rPr lang="en-GB" sz="1000" kern="0" dirty="0">
                <a:solidFill>
                  <a:prstClr val="black"/>
                </a:solidFill>
                <a:latin typeface="Arial" panose="020B0604020202020204" pitchFamily="34" charset="0"/>
                <a:cs typeface="Arial" panose="020B0604020202020204" pitchFamily="34" charset="0"/>
              </a:rPr>
              <a:t>All national health and wellbeing resources can be found at the following link: </a:t>
            </a:r>
            <a:r>
              <a:rPr lang="en-GB" sz="1000" kern="0" dirty="0">
                <a:solidFill>
                  <a:prstClr val="black"/>
                </a:solidFill>
                <a:latin typeface="Arial" panose="020B0604020202020204" pitchFamily="34" charset="0"/>
                <a:cs typeface="Arial" panose="020B0604020202020204" pitchFamily="34" charset="0"/>
                <a:hlinkClick r:id="rId2"/>
              </a:rPr>
              <a:t>www.england.nhs.uk/people</a:t>
            </a:r>
            <a:r>
              <a:rPr lang="en-GB" sz="1000" kern="0" dirty="0">
                <a:solidFill>
                  <a:prstClr val="black"/>
                </a:solidFill>
                <a:latin typeface="Arial" panose="020B0604020202020204" pitchFamily="34" charset="0"/>
                <a:cs typeface="Arial" panose="020B0604020202020204" pitchFamily="34" charset="0"/>
              </a:rPr>
              <a:t> </a:t>
            </a: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047FAED4-E823-4533-AFB4-2940E693F239}"/>
              </a:ext>
            </a:extLst>
          </p:cNvPr>
          <p:cNvSpPr/>
          <p:nvPr/>
        </p:nvSpPr>
        <p:spPr>
          <a:xfrm>
            <a:off x="402049" y="1511270"/>
            <a:ext cx="5693951" cy="1728192"/>
          </a:xfrm>
          <a:prstGeom prst="rect">
            <a:avLst/>
          </a:prstGeom>
          <a:solidFill>
            <a:sysClr val="window" lastClr="FFFFFF"/>
          </a:solidFill>
          <a:ln w="76200" cap="flat" cmpd="sng" algn="ctr">
            <a:solidFill>
              <a:srgbClr val="4BACC6">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Self Care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do you look after your own wellbeing?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can you support yourself to stay healthy?</a:t>
            </a:r>
            <a:endParaRPr kumimoji="0" lang="en-GB" sz="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959A4B85-5244-47CD-8A03-5ED24FF172CF}"/>
              </a:ext>
            </a:extLst>
          </p:cNvPr>
          <p:cNvSpPr/>
          <p:nvPr/>
        </p:nvSpPr>
        <p:spPr>
          <a:xfrm>
            <a:off x="6095460" y="1522741"/>
            <a:ext cx="5647524" cy="1728192"/>
          </a:xfrm>
          <a:prstGeom prst="rect">
            <a:avLst/>
          </a:prstGeom>
          <a:solidFill>
            <a:sysClr val="window" lastClr="FFFFFF"/>
          </a:solidFill>
          <a:ln w="76200" cap="flat" cmpd="sng" algn="ctr">
            <a:solidFill>
              <a:srgbClr val="4BACC6">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Wellbeing at work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helps you to stay healthy at work?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can your manager and team help you to stay healthy at work?</a:t>
            </a:r>
            <a:endParaRPr kumimoji="0" lang="en-GB" sz="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A91941E1-03C3-4A6A-9893-0513CFE671A4}"/>
              </a:ext>
            </a:extLst>
          </p:cNvPr>
          <p:cNvSpPr/>
          <p:nvPr/>
        </p:nvSpPr>
        <p:spPr>
          <a:xfrm>
            <a:off x="404028" y="3242792"/>
            <a:ext cx="5691432" cy="1271609"/>
          </a:xfrm>
          <a:prstGeom prst="rect">
            <a:avLst/>
          </a:prstGeom>
          <a:solidFill>
            <a:sysClr val="window" lastClr="FFFFFF"/>
          </a:solidFill>
          <a:ln w="76200" cap="flat" cmpd="sng" algn="ctr">
            <a:solidFill>
              <a:srgbClr val="4BACC6">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Line manager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you need any support from your line manager? If so, what support do you need?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E157E330-D579-473A-80A4-E61FE8922BF6}"/>
              </a:ext>
            </a:extLst>
          </p:cNvPr>
          <p:cNvSpPr/>
          <p:nvPr/>
        </p:nvSpPr>
        <p:spPr>
          <a:xfrm>
            <a:off x="403043" y="4514400"/>
            <a:ext cx="5701475" cy="1461366"/>
          </a:xfrm>
          <a:prstGeom prst="rect">
            <a:avLst/>
          </a:prstGeom>
          <a:solidFill>
            <a:sysClr val="window" lastClr="FFFFFF"/>
          </a:solidFill>
          <a:ln w="76200" cap="flat" cmpd="sng" algn="ctr">
            <a:solidFill>
              <a:srgbClr val="4BACC6">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Reasonable adjustments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there any reasonable adjustments you need to discuss with your line manager?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79E6B737-6012-44A4-886A-7AC1D7AF7EFA}"/>
              </a:ext>
            </a:extLst>
          </p:cNvPr>
          <p:cNvSpPr/>
          <p:nvPr/>
        </p:nvSpPr>
        <p:spPr>
          <a:xfrm>
            <a:off x="6104518" y="3262403"/>
            <a:ext cx="5638736" cy="1263468"/>
          </a:xfrm>
          <a:prstGeom prst="rect">
            <a:avLst/>
          </a:prstGeom>
          <a:solidFill>
            <a:sysClr val="window" lastClr="FFFFFF"/>
          </a:solidFill>
          <a:ln w="76200" cap="flat" cmpd="sng" algn="ctr">
            <a:solidFill>
              <a:srgbClr val="4BACC6">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to look out for…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 triggers/ signs that you may need support that your manager and colleagues should look out for (both now and thinking about the future)?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B73FADC1-B65F-4641-87E1-D0D480410C34}"/>
              </a:ext>
            </a:extLst>
          </p:cNvPr>
          <p:cNvSpPr/>
          <p:nvPr/>
        </p:nvSpPr>
        <p:spPr>
          <a:xfrm>
            <a:off x="6105501" y="4506796"/>
            <a:ext cx="5637483" cy="1461366"/>
          </a:xfrm>
          <a:prstGeom prst="rect">
            <a:avLst/>
          </a:prstGeom>
          <a:solidFill>
            <a:sysClr val="window" lastClr="FFFFFF"/>
          </a:solidFill>
          <a:ln w="76200" cap="flat" cmpd="sng" algn="ctr">
            <a:solidFill>
              <a:srgbClr val="4BACC6">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Equality</a:t>
            </a:r>
            <a:r>
              <a:rPr lang="en-GB" sz="1400" kern="0" dirty="0">
                <a:solidFill>
                  <a:prstClr val="black"/>
                </a:solidFill>
                <a:latin typeface="Arial" panose="020B0604020202020204" pitchFamily="34" charset="0"/>
                <a:cs typeface="Arial" panose="020B0604020202020204" pitchFamily="34" charset="0"/>
              </a:rPr>
              <a:t> and I</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nclusion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your manager and colleagues help you feel included and supported at work?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would make this better?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4086B449-6D7F-48E2-9DBC-A48A539C74C0}"/>
              </a:ext>
            </a:extLst>
          </p:cNvPr>
          <p:cNvSpPr/>
          <p:nvPr/>
        </p:nvSpPr>
        <p:spPr>
          <a:xfrm>
            <a:off x="404027" y="5975766"/>
            <a:ext cx="11338958" cy="741286"/>
          </a:xfrm>
          <a:prstGeom prst="rect">
            <a:avLst/>
          </a:prstGeom>
          <a:solidFill>
            <a:sysClr val="window" lastClr="FFFFFF"/>
          </a:solidFill>
          <a:ln w="76200" cap="flat" cmpd="sng" algn="ctr">
            <a:solidFill>
              <a:srgbClr val="4BACC6">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Anything else you would like to add?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284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C86A3C-1960-46F9-AEF3-DA5377FB55EC}"/>
              </a:ext>
            </a:extLst>
          </p:cNvPr>
          <p:cNvSpPr>
            <a:spLocks noGrp="1"/>
          </p:cNvSpPr>
          <p:nvPr>
            <p:ph sz="quarter" idx="10"/>
          </p:nvPr>
        </p:nvSpPr>
        <p:spPr>
          <a:xfrm>
            <a:off x="454110" y="1822322"/>
            <a:ext cx="11112248" cy="4021189"/>
          </a:xfrm>
        </p:spPr>
        <p:txBody>
          <a:bodyPr/>
          <a:lstStyle/>
          <a:p>
            <a:pPr marL="0" indent="0">
              <a:buNone/>
            </a:pPr>
            <a:r>
              <a:rPr lang="en-GB" sz="1800" dirty="0"/>
              <a:t>All NHS colleagues have access to the Mersey Care NHS Foundation Trust’s </a:t>
            </a:r>
            <a:r>
              <a:rPr lang="en-GB" sz="1800" u="sng" dirty="0">
                <a:hlinkClick r:id="rId2"/>
              </a:rPr>
              <a:t>free online Just and Learning Culture training</a:t>
            </a:r>
            <a:r>
              <a:rPr lang="en-GB" sz="1800" dirty="0"/>
              <a:t> - as well as </a:t>
            </a:r>
            <a:r>
              <a:rPr lang="en-GB" sz="1800" u="sng" dirty="0">
                <a:hlinkClick r:id="rId3"/>
              </a:rPr>
              <a:t>additional accredited learning packages</a:t>
            </a:r>
            <a:r>
              <a:rPr lang="en-GB" sz="1800" dirty="0"/>
              <a:t> - to help ensure the organisation has a fair, open and learning culture. </a:t>
            </a:r>
          </a:p>
          <a:p>
            <a:pPr marL="0" indent="0">
              <a:buNone/>
            </a:pPr>
            <a:r>
              <a:rPr lang="en-GB" sz="1800" dirty="0"/>
              <a:t>Feeling safe to speak up can boost psychological health and wellbeing. The above training aims to support the creation of environments where staff feel empowered to take learning from instances when things do not go as expected, rather than feeling blamed or to blame.  This training helps colleagues consider how to manage employee relations issues in a way that minimises the negative impacts on individuals and teams, whilst aiding the development of a culture that focuses on health and wellbeing, compassion, restoration and learning. Since implementing this programme within their organisation, Mersey Care have seen a significant reduction in disciplinary investigations, dismissals and suspensions - leading to a substantial reduction in costs.</a:t>
            </a:r>
          </a:p>
          <a:p>
            <a:pPr marL="0" indent="0">
              <a:buNone/>
            </a:pPr>
            <a:r>
              <a:rPr lang="en-GB" sz="1800" dirty="0"/>
              <a:t>Further resources to support this work can also be found on the </a:t>
            </a:r>
            <a:r>
              <a:rPr lang="en-GB" sz="1800" u="sng" dirty="0">
                <a:hlinkClick r:id="rId4"/>
              </a:rPr>
              <a:t>Retention Hub</a:t>
            </a:r>
            <a:r>
              <a:rPr lang="en-GB" sz="1800" dirty="0"/>
              <a:t>.</a:t>
            </a:r>
          </a:p>
          <a:p>
            <a:endParaRPr lang="en-GB" sz="1800" dirty="0"/>
          </a:p>
        </p:txBody>
      </p:sp>
      <p:sp>
        <p:nvSpPr>
          <p:cNvPr id="3" name="Title 2">
            <a:extLst>
              <a:ext uri="{FF2B5EF4-FFF2-40B4-BE49-F238E27FC236}">
                <a16:creationId xmlns:a16="http://schemas.microsoft.com/office/drawing/2014/main" id="{E0F35688-4B08-40D9-8F43-15A5C02F4638}"/>
              </a:ext>
            </a:extLst>
          </p:cNvPr>
          <p:cNvSpPr>
            <a:spLocks noGrp="1"/>
          </p:cNvSpPr>
          <p:nvPr>
            <p:ph type="title"/>
          </p:nvPr>
        </p:nvSpPr>
        <p:spPr>
          <a:xfrm>
            <a:off x="268363" y="474309"/>
            <a:ext cx="10816731" cy="611649"/>
          </a:xfrm>
        </p:spPr>
        <p:txBody>
          <a:bodyPr/>
          <a:lstStyle/>
          <a:p>
            <a:r>
              <a:rPr lang="en-GB" dirty="0"/>
              <a:t>Appendix 4: How Just and Learning Culture training can support wellbeing </a:t>
            </a:r>
          </a:p>
        </p:txBody>
      </p:sp>
      <p:sp>
        <p:nvSpPr>
          <p:cNvPr id="4" name="Footer Placeholder 3">
            <a:extLst>
              <a:ext uri="{FF2B5EF4-FFF2-40B4-BE49-F238E27FC236}">
                <a16:creationId xmlns:a16="http://schemas.microsoft.com/office/drawing/2014/main" id="{A0879445-7D85-4599-9C66-4D5F319D1A1C}"/>
              </a:ext>
            </a:extLst>
          </p:cNvPr>
          <p:cNvSpPr>
            <a:spLocks noGrp="1"/>
          </p:cNvSpPr>
          <p:nvPr>
            <p:ph type="ftr" sz="quarter" idx="3"/>
          </p:nvPr>
        </p:nvSpPr>
        <p:spPr>
          <a:xfrm>
            <a:off x="920903" y="6333440"/>
            <a:ext cx="7630885" cy="365125"/>
          </a:xfrm>
        </p:spPr>
        <p:txBody>
          <a:bodyPr/>
          <a:lstStyle/>
          <a:p>
            <a:r>
              <a:rPr lang="en-GB" b="1" dirty="0"/>
              <a:t>Health and wellbeing conversations: Guidance for line managers and leaders</a:t>
            </a:r>
            <a:endParaRPr lang="en-US" dirty="0"/>
          </a:p>
        </p:txBody>
      </p:sp>
    </p:spTree>
    <p:extLst>
      <p:ext uri="{BB962C8B-B14F-4D97-AF65-F5344CB8AC3E}">
        <p14:creationId xmlns:p14="http://schemas.microsoft.com/office/powerpoint/2010/main" val="276792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CF839-328A-4311-A670-0D77FD928AF7}"/>
              </a:ext>
            </a:extLst>
          </p:cNvPr>
          <p:cNvSpPr>
            <a:spLocks noGrp="1"/>
          </p:cNvSpPr>
          <p:nvPr>
            <p:ph type="title"/>
          </p:nvPr>
        </p:nvSpPr>
        <p:spPr>
          <a:xfrm>
            <a:off x="325504" y="537316"/>
            <a:ext cx="9878546" cy="611649"/>
          </a:xfrm>
        </p:spPr>
        <p:txBody>
          <a:bodyPr/>
          <a:lstStyle/>
          <a:p>
            <a:r>
              <a:rPr lang="en-GB" dirty="0"/>
              <a:t>Purpose of this document</a:t>
            </a:r>
          </a:p>
        </p:txBody>
      </p:sp>
      <p:sp>
        <p:nvSpPr>
          <p:cNvPr id="4" name="Content Placeholder 1">
            <a:extLst>
              <a:ext uri="{FF2B5EF4-FFF2-40B4-BE49-F238E27FC236}">
                <a16:creationId xmlns:a16="http://schemas.microsoft.com/office/drawing/2014/main" id="{2C2DFEAE-0A71-4818-A23B-B934D67EFA59}"/>
              </a:ext>
            </a:extLst>
          </p:cNvPr>
          <p:cNvSpPr>
            <a:spLocks noGrp="1"/>
          </p:cNvSpPr>
          <p:nvPr>
            <p:ph sz="quarter" idx="10"/>
          </p:nvPr>
        </p:nvSpPr>
        <p:spPr>
          <a:xfrm>
            <a:off x="602862" y="1365657"/>
            <a:ext cx="7964968" cy="4809951"/>
          </a:xfrm>
        </p:spPr>
        <p:txBody>
          <a:bodyPr/>
          <a:lstStyle/>
          <a:p>
            <a:pPr>
              <a:lnSpc>
                <a:spcPct val="100000"/>
              </a:lnSpc>
              <a:spcBef>
                <a:spcPts val="0"/>
              </a:spcBef>
              <a:spcAft>
                <a:spcPts val="1200"/>
              </a:spcAft>
              <a:buClr>
                <a:srgbClr val="005EB8"/>
              </a:buClr>
            </a:pPr>
            <a:r>
              <a:rPr lang="en-GB" sz="1800" dirty="0"/>
              <a:t>The NHS </a:t>
            </a:r>
            <a:r>
              <a:rPr lang="en-GB" sz="1800" dirty="0">
                <a:hlinkClick r:id="rId2"/>
              </a:rPr>
              <a:t>People Plan 2020-21</a:t>
            </a:r>
            <a:r>
              <a:rPr lang="en-GB" sz="1800" dirty="0"/>
              <a:t> sets out a series of national health and wellbeing ambitions that aim to create cultures of wellbeing across the NHS, where colleagues feel looked after and cared for.  Included in these ambitions are the following three key roles:</a:t>
            </a:r>
          </a:p>
          <a:p>
            <a:pPr lvl="1">
              <a:lnSpc>
                <a:spcPct val="100000"/>
              </a:lnSpc>
              <a:spcBef>
                <a:spcPts val="0"/>
              </a:spcBef>
              <a:spcAft>
                <a:spcPts val="1200"/>
              </a:spcAft>
              <a:buClr>
                <a:srgbClr val="005EB8"/>
              </a:buClr>
            </a:pPr>
            <a:r>
              <a:rPr lang="en-GB" sz="1800" b="1" dirty="0"/>
              <a:t>Wellbeing Guardians</a:t>
            </a:r>
            <a:r>
              <a:rPr lang="en-GB" sz="1800" dirty="0"/>
              <a:t>: A non-executive director (or equivalent) who looks at the organisation’s activities from a health and wellbeing perspective and acts as a critical friend. </a:t>
            </a:r>
          </a:p>
          <a:p>
            <a:pPr lvl="1">
              <a:lnSpc>
                <a:spcPct val="100000"/>
              </a:lnSpc>
              <a:spcBef>
                <a:spcPts val="0"/>
              </a:spcBef>
              <a:spcAft>
                <a:spcPts val="1200"/>
              </a:spcAft>
              <a:buClr>
                <a:srgbClr val="005EB8"/>
              </a:buClr>
            </a:pPr>
            <a:r>
              <a:rPr lang="en-GB" sz="1800" b="1" dirty="0"/>
              <a:t>Health and Wellbeing Champions</a:t>
            </a:r>
            <a:r>
              <a:rPr lang="en-GB" sz="1800" dirty="0"/>
              <a:t>: People at all levels of the NHS who promote, identify and signpost ways to support the wellbeing of their colleagues. </a:t>
            </a:r>
          </a:p>
          <a:p>
            <a:pPr lvl="1">
              <a:lnSpc>
                <a:spcPct val="100000"/>
              </a:lnSpc>
              <a:spcBef>
                <a:spcPts val="0"/>
              </a:spcBef>
              <a:spcAft>
                <a:spcPts val="1200"/>
              </a:spcAft>
              <a:buClr>
                <a:srgbClr val="005EB8"/>
              </a:buClr>
            </a:pPr>
            <a:r>
              <a:rPr lang="en-GB" sz="1800" b="1" dirty="0"/>
              <a:t>Health and Wellbeing Conversations</a:t>
            </a:r>
            <a:r>
              <a:rPr lang="en-GB" sz="1800" dirty="0"/>
              <a:t>: Supportive, one to one conversations that openly discuss a colleague’s health and wellbeing.</a:t>
            </a:r>
          </a:p>
          <a:p>
            <a:pPr>
              <a:lnSpc>
                <a:spcPct val="100000"/>
              </a:lnSpc>
              <a:spcBef>
                <a:spcPts val="0"/>
              </a:spcBef>
              <a:spcAft>
                <a:spcPts val="1200"/>
              </a:spcAft>
              <a:buClr>
                <a:srgbClr val="005EB8"/>
              </a:buClr>
            </a:pPr>
            <a:r>
              <a:rPr lang="en-GB" sz="1800" dirty="0"/>
              <a:t>This document provides guidance to line managers and leaders across the NHS as they implement and embed wellbeing conversations.</a:t>
            </a:r>
          </a:p>
          <a:p>
            <a:pPr>
              <a:lnSpc>
                <a:spcPct val="100000"/>
              </a:lnSpc>
              <a:spcBef>
                <a:spcPts val="0"/>
              </a:spcBef>
              <a:spcAft>
                <a:spcPts val="1200"/>
              </a:spcAft>
              <a:buClr>
                <a:srgbClr val="005EB8"/>
              </a:buClr>
            </a:pPr>
            <a:endParaRPr lang="en-GB" sz="1800" dirty="0"/>
          </a:p>
        </p:txBody>
      </p:sp>
      <p:pic>
        <p:nvPicPr>
          <p:cNvPr id="2" name="Picture 1">
            <a:extLst>
              <a:ext uri="{FF2B5EF4-FFF2-40B4-BE49-F238E27FC236}">
                <a16:creationId xmlns:a16="http://schemas.microsoft.com/office/drawing/2014/main" id="{27EB0791-F5C3-464B-B8D3-4D1A9DE01E97}"/>
              </a:ext>
            </a:extLst>
          </p:cNvPr>
          <p:cNvPicPr>
            <a:picLocks noChangeAspect="1"/>
          </p:cNvPicPr>
          <p:nvPr/>
        </p:nvPicPr>
        <p:blipFill rotWithShape="1">
          <a:blip r:embed="rId3"/>
          <a:srcRect l="35109" t="22015" r="36304" b="7814"/>
          <a:stretch/>
        </p:blipFill>
        <p:spPr>
          <a:xfrm>
            <a:off x="8739685" y="1548605"/>
            <a:ext cx="3333046" cy="4599801"/>
          </a:xfrm>
          <a:prstGeom prst="rect">
            <a:avLst/>
          </a:prstGeom>
        </p:spPr>
      </p:pic>
      <p:sp>
        <p:nvSpPr>
          <p:cNvPr id="5" name="Footer Placeholder 3">
            <a:extLst>
              <a:ext uri="{FF2B5EF4-FFF2-40B4-BE49-F238E27FC236}">
                <a16:creationId xmlns:a16="http://schemas.microsoft.com/office/drawing/2014/main" id="{ACAEB784-8368-4179-AC6A-FC2E151A4A67}"/>
              </a:ext>
            </a:extLst>
          </p:cNvPr>
          <p:cNvSpPr>
            <a:spLocks noGrp="1"/>
          </p:cNvSpPr>
          <p:nvPr>
            <p:ph type="ftr" sz="quarter" idx="3"/>
          </p:nvPr>
        </p:nvSpPr>
        <p:spPr>
          <a:xfrm>
            <a:off x="920903" y="6333440"/>
            <a:ext cx="7630885" cy="365125"/>
          </a:xfrm>
        </p:spPr>
        <p:txBody>
          <a:bodyPr/>
          <a:lstStyle/>
          <a:p>
            <a:r>
              <a:rPr lang="en-GB" b="1" dirty="0"/>
              <a:t>Health and wellbeing conversations: Guidance for line managers and leaders</a:t>
            </a:r>
            <a:endParaRPr lang="en-US" dirty="0"/>
          </a:p>
        </p:txBody>
      </p:sp>
    </p:spTree>
    <p:extLst>
      <p:ext uri="{BB962C8B-B14F-4D97-AF65-F5344CB8AC3E}">
        <p14:creationId xmlns:p14="http://schemas.microsoft.com/office/powerpoint/2010/main" val="361895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CF839-328A-4311-A670-0D77FD928AF7}"/>
              </a:ext>
            </a:extLst>
          </p:cNvPr>
          <p:cNvSpPr>
            <a:spLocks noGrp="1"/>
          </p:cNvSpPr>
          <p:nvPr>
            <p:ph type="title"/>
          </p:nvPr>
        </p:nvSpPr>
        <p:spPr>
          <a:xfrm>
            <a:off x="371286" y="393899"/>
            <a:ext cx="8938715" cy="611649"/>
          </a:xfrm>
        </p:spPr>
        <p:txBody>
          <a:bodyPr/>
          <a:lstStyle/>
          <a:p>
            <a:r>
              <a:rPr lang="en-GB" dirty="0"/>
              <a:t>What is a wellbeing conversation?</a:t>
            </a:r>
          </a:p>
        </p:txBody>
      </p:sp>
      <p:sp>
        <p:nvSpPr>
          <p:cNvPr id="4" name="Content Placeholder 1">
            <a:extLst>
              <a:ext uri="{FF2B5EF4-FFF2-40B4-BE49-F238E27FC236}">
                <a16:creationId xmlns:a16="http://schemas.microsoft.com/office/drawing/2014/main" id="{2C2DFEAE-0A71-4818-A23B-B934D67EFA59}"/>
              </a:ext>
            </a:extLst>
          </p:cNvPr>
          <p:cNvSpPr>
            <a:spLocks noGrp="1"/>
          </p:cNvSpPr>
          <p:nvPr>
            <p:ph sz="quarter" idx="10"/>
          </p:nvPr>
        </p:nvSpPr>
        <p:spPr>
          <a:xfrm>
            <a:off x="595816" y="1271448"/>
            <a:ext cx="11000367" cy="4938052"/>
          </a:xfrm>
        </p:spPr>
        <p:txBody>
          <a:bodyPr/>
          <a:lstStyle/>
          <a:p>
            <a:pPr marL="0" indent="-325427">
              <a:lnSpc>
                <a:spcPct val="100000"/>
              </a:lnSpc>
              <a:spcBef>
                <a:spcPts val="0"/>
              </a:spcBef>
              <a:buClr>
                <a:srgbClr val="005EB8"/>
              </a:buClr>
              <a:buNone/>
            </a:pPr>
            <a:r>
              <a:rPr lang="en-GB" sz="1800" b="1" dirty="0"/>
              <a:t>Background</a:t>
            </a:r>
          </a:p>
          <a:p>
            <a:pPr marL="358775" lvl="1" indent="-227013">
              <a:lnSpc>
                <a:spcPct val="100000"/>
              </a:lnSpc>
              <a:spcBef>
                <a:spcPts val="0"/>
              </a:spcBef>
              <a:buClr>
                <a:srgbClr val="005EB8"/>
              </a:buClr>
            </a:pPr>
            <a:r>
              <a:rPr lang="en-GB" sz="1800" dirty="0"/>
              <a:t>The NHS People Plan 2020-21 sets out the ambition that “</a:t>
            </a:r>
            <a:r>
              <a:rPr lang="en-GB" sz="1800" i="1" dirty="0"/>
              <a:t>From September 2020, every member of the NHS should have a health and wellbeing conversation and develop a personalised plan. These conversations may fit within an appraisal, job plan or one-to-one line management discussion, and should be reviewed at least annually. As part of this conversation, line managers will be expected to discuss the individual’s health and wellbeing, and any flexible working requirements, as well as equality, diversity and inclusion</a:t>
            </a:r>
            <a:r>
              <a:rPr lang="en-GB" sz="1800" dirty="0"/>
              <a:t>.”</a:t>
            </a:r>
          </a:p>
          <a:p>
            <a:pPr marL="358775" lvl="1" indent="-227013">
              <a:lnSpc>
                <a:spcPct val="100000"/>
              </a:lnSpc>
              <a:spcBef>
                <a:spcPts val="0"/>
              </a:spcBef>
              <a:buClr>
                <a:srgbClr val="005EB8"/>
              </a:buClr>
            </a:pPr>
            <a:endParaRPr lang="en-GB" sz="1800" dirty="0"/>
          </a:p>
          <a:p>
            <a:pPr marL="0" indent="-325427">
              <a:lnSpc>
                <a:spcPct val="100000"/>
              </a:lnSpc>
              <a:spcBef>
                <a:spcPts val="0"/>
              </a:spcBef>
              <a:buClr>
                <a:srgbClr val="005EB8"/>
              </a:buClr>
              <a:buNone/>
            </a:pPr>
            <a:r>
              <a:rPr lang="en-GB" sz="1800" b="1" dirty="0"/>
              <a:t>Vision for the wellbeing conversations</a:t>
            </a:r>
          </a:p>
          <a:p>
            <a:pPr marL="358775" lvl="1" indent="-227013">
              <a:lnSpc>
                <a:spcPct val="100000"/>
              </a:lnSpc>
              <a:spcBef>
                <a:spcPts val="0"/>
              </a:spcBef>
              <a:buClr>
                <a:srgbClr val="005EB8"/>
              </a:buClr>
            </a:pPr>
            <a:r>
              <a:rPr lang="en-GB" sz="1800" dirty="0"/>
              <a:t>Health and wellbeing conversations are intended to be regular, supportive, coaching-style one to one conversations that focus on the wellbeing of our NHS people.</a:t>
            </a:r>
          </a:p>
          <a:p>
            <a:pPr marL="358775" lvl="1" indent="-227013">
              <a:lnSpc>
                <a:spcPct val="100000"/>
              </a:lnSpc>
              <a:spcBef>
                <a:spcPts val="0"/>
              </a:spcBef>
              <a:buClr>
                <a:srgbClr val="005EB8"/>
              </a:buClr>
            </a:pPr>
            <a:r>
              <a:rPr lang="en-GB" sz="1800" dirty="0"/>
              <a:t>By encouraging organisations to embed wellbeing conversations across their system, we aim to create cultures where people feel heard and valued, and in which diversity is respected. This should, in turn, encourage us all to pass care and compassion on to each other, to patients and to our families.</a:t>
            </a:r>
          </a:p>
          <a:p>
            <a:pPr marL="358775" lvl="1" indent="-227013">
              <a:lnSpc>
                <a:spcPct val="100000"/>
              </a:lnSpc>
              <a:spcBef>
                <a:spcPts val="0"/>
              </a:spcBef>
              <a:buClr>
                <a:srgbClr val="005EB8"/>
              </a:buClr>
            </a:pPr>
            <a:r>
              <a:rPr lang="en-GB" sz="1800" dirty="0"/>
              <a:t>Wellbeing conversations should consider the whole wellbeing of an individual (e.g. physical, mental, emotional, social, financial, lifestyle, safety) and identify areas where the individual may need support, signpost them to that support, and regularly monitor their wellbeing over time.</a:t>
            </a:r>
          </a:p>
        </p:txBody>
      </p:sp>
      <p:sp>
        <p:nvSpPr>
          <p:cNvPr id="5" name="Footer Placeholder 3">
            <a:extLst>
              <a:ext uri="{FF2B5EF4-FFF2-40B4-BE49-F238E27FC236}">
                <a16:creationId xmlns:a16="http://schemas.microsoft.com/office/drawing/2014/main" id="{1B7224AA-A87E-424D-8009-1C1ADB1317AE}"/>
              </a:ext>
            </a:extLst>
          </p:cNvPr>
          <p:cNvSpPr>
            <a:spLocks noGrp="1"/>
          </p:cNvSpPr>
          <p:nvPr>
            <p:ph type="ftr" sz="quarter" idx="3"/>
          </p:nvPr>
        </p:nvSpPr>
        <p:spPr>
          <a:xfrm>
            <a:off x="920903" y="6333440"/>
            <a:ext cx="7630885" cy="365125"/>
          </a:xfrm>
        </p:spPr>
        <p:txBody>
          <a:bodyPr/>
          <a:lstStyle/>
          <a:p>
            <a:r>
              <a:rPr lang="en-GB" b="1" dirty="0"/>
              <a:t>Health and wellbeing conversations: Guidance for line managers and leaders</a:t>
            </a:r>
            <a:endParaRPr lang="en-US" dirty="0"/>
          </a:p>
        </p:txBody>
      </p:sp>
    </p:spTree>
    <p:extLst>
      <p:ext uri="{BB962C8B-B14F-4D97-AF65-F5344CB8AC3E}">
        <p14:creationId xmlns:p14="http://schemas.microsoft.com/office/powerpoint/2010/main" val="299718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CF839-328A-4311-A670-0D77FD928AF7}"/>
              </a:ext>
            </a:extLst>
          </p:cNvPr>
          <p:cNvSpPr>
            <a:spLocks noGrp="1"/>
          </p:cNvSpPr>
          <p:nvPr>
            <p:ph type="title"/>
          </p:nvPr>
        </p:nvSpPr>
        <p:spPr>
          <a:xfrm>
            <a:off x="225512" y="447501"/>
            <a:ext cx="10654523" cy="611649"/>
          </a:xfrm>
        </p:spPr>
        <p:txBody>
          <a:bodyPr/>
          <a:lstStyle/>
          <a:p>
            <a:r>
              <a:rPr lang="en-GB" dirty="0"/>
              <a:t>When should I approach a wellbeing conversation?</a:t>
            </a:r>
          </a:p>
        </p:txBody>
      </p:sp>
      <p:sp>
        <p:nvSpPr>
          <p:cNvPr id="4" name="Content Placeholder 1">
            <a:extLst>
              <a:ext uri="{FF2B5EF4-FFF2-40B4-BE49-F238E27FC236}">
                <a16:creationId xmlns:a16="http://schemas.microsoft.com/office/drawing/2014/main" id="{2C2DFEAE-0A71-4818-A23B-B934D67EFA59}"/>
              </a:ext>
            </a:extLst>
          </p:cNvPr>
          <p:cNvSpPr>
            <a:spLocks noGrp="1"/>
          </p:cNvSpPr>
          <p:nvPr>
            <p:ph sz="quarter" idx="10"/>
          </p:nvPr>
        </p:nvSpPr>
        <p:spPr>
          <a:xfrm>
            <a:off x="4320435" y="1250326"/>
            <a:ext cx="7294049" cy="4697521"/>
          </a:xfrm>
        </p:spPr>
        <p:txBody>
          <a:bodyPr/>
          <a:lstStyle/>
          <a:p>
            <a:pPr marL="131762" lvl="1" indent="0">
              <a:lnSpc>
                <a:spcPct val="100000"/>
              </a:lnSpc>
              <a:spcBef>
                <a:spcPts val="0"/>
              </a:spcBef>
              <a:buClr>
                <a:srgbClr val="005EB8"/>
              </a:buClr>
              <a:buNone/>
            </a:pPr>
            <a:r>
              <a:rPr lang="en-GB" sz="1800" dirty="0"/>
              <a:t>We know that the wellbeing of our NHS people can be affected by all kinds of factors at work.  Workload, capacity, relationships with colleagues and the physical working environment can all have an impact.  Likewise, factors outside work, including lack of sleep, financial worries, health conditions, caring responsibilities and other personal circumstances, can have an impact - especially if they have changed recently.  </a:t>
            </a:r>
          </a:p>
          <a:p>
            <a:pPr marL="131762" lvl="1" indent="0">
              <a:lnSpc>
                <a:spcPct val="100000"/>
              </a:lnSpc>
              <a:spcBef>
                <a:spcPts val="0"/>
              </a:spcBef>
              <a:buClr>
                <a:srgbClr val="005EB8"/>
              </a:buClr>
              <a:buNone/>
            </a:pPr>
            <a:endParaRPr lang="en-GB" sz="1800" dirty="0"/>
          </a:p>
          <a:p>
            <a:pPr marL="131762" lvl="1" indent="0">
              <a:lnSpc>
                <a:spcPct val="100000"/>
              </a:lnSpc>
              <a:spcBef>
                <a:spcPts val="0"/>
              </a:spcBef>
              <a:buClr>
                <a:srgbClr val="005EB8"/>
              </a:buClr>
              <a:buNone/>
            </a:pPr>
            <a:r>
              <a:rPr lang="en-GB" sz="1800" dirty="0"/>
              <a:t>The NHS People Plan encourages all NHS organisations to create cultures where our NHS people have regular wellbeing conversations with their line manager or a trusted colleague.  These wellbeing conversations could be held as standalone conversations with a colleague, or incorporated into existing conversations, such as regular 1:1s or during check-ins.  You could also touch base during team meetings or shift handovers to see if anyone would benefit from a follow up conversation.</a:t>
            </a:r>
          </a:p>
        </p:txBody>
      </p:sp>
      <p:pic>
        <p:nvPicPr>
          <p:cNvPr id="9" name="Picture 8">
            <a:extLst>
              <a:ext uri="{FF2B5EF4-FFF2-40B4-BE49-F238E27FC236}">
                <a16:creationId xmlns:a16="http://schemas.microsoft.com/office/drawing/2014/main" id="{70DDB202-1970-482C-BFF2-D8207911E598}"/>
              </a:ext>
            </a:extLst>
          </p:cNvPr>
          <p:cNvPicPr>
            <a:picLocks noChangeAspect="1"/>
          </p:cNvPicPr>
          <p:nvPr/>
        </p:nvPicPr>
        <p:blipFill rotWithShape="1">
          <a:blip r:embed="rId2"/>
          <a:srcRect l="54438" t="47613" r="26050" b="12265"/>
          <a:stretch/>
        </p:blipFill>
        <p:spPr>
          <a:xfrm>
            <a:off x="433567" y="1270162"/>
            <a:ext cx="2361310" cy="2729974"/>
          </a:xfrm>
          <a:prstGeom prst="rect">
            <a:avLst/>
          </a:prstGeom>
        </p:spPr>
      </p:pic>
      <p:pic>
        <p:nvPicPr>
          <p:cNvPr id="10" name="Picture 9">
            <a:extLst>
              <a:ext uri="{FF2B5EF4-FFF2-40B4-BE49-F238E27FC236}">
                <a16:creationId xmlns:a16="http://schemas.microsoft.com/office/drawing/2014/main" id="{3C9F5CD6-2146-4B2A-B154-B683860C52E0}"/>
              </a:ext>
            </a:extLst>
          </p:cNvPr>
          <p:cNvPicPr>
            <a:picLocks noChangeAspect="1"/>
          </p:cNvPicPr>
          <p:nvPr/>
        </p:nvPicPr>
        <p:blipFill rotWithShape="1">
          <a:blip r:embed="rId2"/>
          <a:srcRect l="35201" t="49210" r="45287" b="13036"/>
          <a:stretch/>
        </p:blipFill>
        <p:spPr>
          <a:xfrm>
            <a:off x="1734537" y="3617571"/>
            <a:ext cx="2361310" cy="2568862"/>
          </a:xfrm>
          <a:prstGeom prst="rect">
            <a:avLst/>
          </a:prstGeom>
        </p:spPr>
      </p:pic>
      <p:sp>
        <p:nvSpPr>
          <p:cNvPr id="11" name="Footer Placeholder 3">
            <a:extLst>
              <a:ext uri="{FF2B5EF4-FFF2-40B4-BE49-F238E27FC236}">
                <a16:creationId xmlns:a16="http://schemas.microsoft.com/office/drawing/2014/main" id="{038B1507-08F8-4E38-81B7-52DF41A9F54C}"/>
              </a:ext>
            </a:extLst>
          </p:cNvPr>
          <p:cNvSpPr>
            <a:spLocks noGrp="1"/>
          </p:cNvSpPr>
          <p:nvPr>
            <p:ph type="ftr" sz="quarter" idx="3"/>
          </p:nvPr>
        </p:nvSpPr>
        <p:spPr>
          <a:xfrm>
            <a:off x="920903" y="6333440"/>
            <a:ext cx="7630885" cy="365125"/>
          </a:xfrm>
        </p:spPr>
        <p:txBody>
          <a:bodyPr/>
          <a:lstStyle/>
          <a:p>
            <a:r>
              <a:rPr lang="en-GB" b="1" dirty="0"/>
              <a:t>Health and wellbeing conversations: Guidance for line managers and leaders</a:t>
            </a:r>
            <a:endParaRPr lang="en-US" dirty="0"/>
          </a:p>
        </p:txBody>
      </p:sp>
    </p:spTree>
    <p:extLst>
      <p:ext uri="{BB962C8B-B14F-4D97-AF65-F5344CB8AC3E}">
        <p14:creationId xmlns:p14="http://schemas.microsoft.com/office/powerpoint/2010/main" val="236959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CF839-328A-4311-A670-0D77FD928AF7}"/>
              </a:ext>
            </a:extLst>
          </p:cNvPr>
          <p:cNvSpPr>
            <a:spLocks noGrp="1"/>
          </p:cNvSpPr>
          <p:nvPr>
            <p:ph type="title"/>
          </p:nvPr>
        </p:nvSpPr>
        <p:spPr>
          <a:xfrm>
            <a:off x="371286" y="393899"/>
            <a:ext cx="8938715" cy="611649"/>
          </a:xfrm>
        </p:spPr>
        <p:txBody>
          <a:bodyPr/>
          <a:lstStyle/>
          <a:p>
            <a:r>
              <a:rPr lang="en-GB" dirty="0"/>
              <a:t>Who should hold the conversation?</a:t>
            </a:r>
          </a:p>
        </p:txBody>
      </p:sp>
      <p:sp>
        <p:nvSpPr>
          <p:cNvPr id="4" name="Content Placeholder 1">
            <a:extLst>
              <a:ext uri="{FF2B5EF4-FFF2-40B4-BE49-F238E27FC236}">
                <a16:creationId xmlns:a16="http://schemas.microsoft.com/office/drawing/2014/main" id="{2C2DFEAE-0A71-4818-A23B-B934D67EFA59}"/>
              </a:ext>
            </a:extLst>
          </p:cNvPr>
          <p:cNvSpPr>
            <a:spLocks noGrp="1"/>
          </p:cNvSpPr>
          <p:nvPr>
            <p:ph sz="quarter" idx="10"/>
          </p:nvPr>
        </p:nvSpPr>
        <p:spPr>
          <a:xfrm>
            <a:off x="611918" y="1479186"/>
            <a:ext cx="5949304" cy="4380615"/>
          </a:xfrm>
        </p:spPr>
        <p:txBody>
          <a:bodyPr/>
          <a:lstStyle/>
          <a:p>
            <a:pPr marL="131762" lvl="1" indent="0">
              <a:lnSpc>
                <a:spcPct val="100000"/>
              </a:lnSpc>
              <a:spcBef>
                <a:spcPts val="0"/>
              </a:spcBef>
              <a:buClr>
                <a:srgbClr val="005EB8"/>
              </a:buClr>
              <a:buNone/>
            </a:pPr>
            <a:r>
              <a:rPr lang="en-GB" sz="1800" dirty="0"/>
              <a:t>In most cases, a health and wellbeing conversation will be held by a line manager or supervisor, but in some instances colleagues may feel more comfortable talking to another trusted colleague about their wellbeing. </a:t>
            </a:r>
          </a:p>
          <a:p>
            <a:pPr marL="131762" lvl="1" indent="0">
              <a:lnSpc>
                <a:spcPct val="100000"/>
              </a:lnSpc>
              <a:spcBef>
                <a:spcPts val="0"/>
              </a:spcBef>
              <a:buClr>
                <a:srgbClr val="005EB8"/>
              </a:buClr>
              <a:buNone/>
            </a:pPr>
            <a:endParaRPr lang="en-GB" sz="1800" dirty="0"/>
          </a:p>
          <a:p>
            <a:pPr marL="131762" lvl="1" indent="0">
              <a:lnSpc>
                <a:spcPct val="100000"/>
              </a:lnSpc>
              <a:spcBef>
                <a:spcPts val="0"/>
              </a:spcBef>
              <a:buClr>
                <a:srgbClr val="005EB8"/>
              </a:buClr>
              <a:buNone/>
            </a:pPr>
            <a:r>
              <a:rPr lang="en-GB" sz="1800" dirty="0"/>
              <a:t>We would also encourage that, across an organisation, teams actively support one another by regularly checking in.</a:t>
            </a:r>
          </a:p>
          <a:p>
            <a:pPr marL="131762" lvl="1" indent="0">
              <a:lnSpc>
                <a:spcPct val="100000"/>
              </a:lnSpc>
              <a:spcBef>
                <a:spcPts val="0"/>
              </a:spcBef>
              <a:buClr>
                <a:srgbClr val="005EB8"/>
              </a:buClr>
              <a:buNone/>
            </a:pPr>
            <a:endParaRPr lang="en-GB" sz="1800" dirty="0"/>
          </a:p>
          <a:p>
            <a:pPr marL="131762" lvl="1" indent="0">
              <a:lnSpc>
                <a:spcPct val="100000"/>
              </a:lnSpc>
              <a:spcBef>
                <a:spcPts val="0"/>
              </a:spcBef>
              <a:buClr>
                <a:srgbClr val="005EB8"/>
              </a:buClr>
              <a:buNone/>
            </a:pPr>
            <a:r>
              <a:rPr lang="en-GB" sz="1800" b="1" dirty="0"/>
              <a:t>Tip:</a:t>
            </a:r>
            <a:r>
              <a:rPr lang="en-GB" sz="1800" dirty="0"/>
              <a:t>  For some, holding a wellbeing conversation may feel daunting at first. It is important to remember that you are not being asked to provide clinical advice – your role is to hold the conversation, actively listen to your colleague, be compassionate and signpost to further support. </a:t>
            </a:r>
          </a:p>
          <a:p>
            <a:pPr marL="131762" lvl="1" indent="0">
              <a:lnSpc>
                <a:spcPct val="100000"/>
              </a:lnSpc>
              <a:spcBef>
                <a:spcPts val="0"/>
              </a:spcBef>
              <a:buClr>
                <a:srgbClr val="005EB8"/>
              </a:buClr>
              <a:buNone/>
            </a:pPr>
            <a:endParaRPr lang="en-GB" sz="1800" dirty="0"/>
          </a:p>
          <a:p>
            <a:pPr marL="131762" lvl="1" indent="0">
              <a:lnSpc>
                <a:spcPct val="100000"/>
              </a:lnSpc>
              <a:spcBef>
                <a:spcPts val="0"/>
              </a:spcBef>
              <a:buClr>
                <a:srgbClr val="005EB8"/>
              </a:buClr>
              <a:buNone/>
            </a:pPr>
            <a:endParaRPr lang="en-GB" sz="1800" dirty="0"/>
          </a:p>
          <a:p>
            <a:pPr marL="131762" lvl="1" indent="0">
              <a:lnSpc>
                <a:spcPct val="100000"/>
              </a:lnSpc>
              <a:spcBef>
                <a:spcPts val="0"/>
              </a:spcBef>
              <a:buClr>
                <a:srgbClr val="005EB8"/>
              </a:buClr>
              <a:buNone/>
            </a:pPr>
            <a:endParaRPr lang="en-GB" sz="1800" dirty="0"/>
          </a:p>
        </p:txBody>
      </p:sp>
      <p:sp>
        <p:nvSpPr>
          <p:cNvPr id="6" name="Footer Placeholder 3">
            <a:extLst>
              <a:ext uri="{FF2B5EF4-FFF2-40B4-BE49-F238E27FC236}">
                <a16:creationId xmlns:a16="http://schemas.microsoft.com/office/drawing/2014/main" id="{E7D4D0BF-46BA-4EDF-BF95-0A2CB5EBDA5F}"/>
              </a:ext>
            </a:extLst>
          </p:cNvPr>
          <p:cNvSpPr>
            <a:spLocks noGrp="1"/>
          </p:cNvSpPr>
          <p:nvPr>
            <p:ph type="ftr" sz="quarter" idx="3"/>
          </p:nvPr>
        </p:nvSpPr>
        <p:spPr>
          <a:xfrm>
            <a:off x="920903" y="6333440"/>
            <a:ext cx="7630885" cy="365125"/>
          </a:xfrm>
        </p:spPr>
        <p:txBody>
          <a:bodyPr/>
          <a:lstStyle/>
          <a:p>
            <a:r>
              <a:rPr lang="en-GB" b="1" dirty="0"/>
              <a:t>Health and wellbeing conversations: Guidance for line managers and leaders</a:t>
            </a:r>
            <a:endParaRPr lang="en-US" dirty="0"/>
          </a:p>
        </p:txBody>
      </p:sp>
      <p:pic>
        <p:nvPicPr>
          <p:cNvPr id="7" name="Picture 6">
            <a:extLst>
              <a:ext uri="{FF2B5EF4-FFF2-40B4-BE49-F238E27FC236}">
                <a16:creationId xmlns:a16="http://schemas.microsoft.com/office/drawing/2014/main" id="{B2F652C5-9430-42F4-9BE7-0A279CD3B39C}"/>
              </a:ext>
            </a:extLst>
          </p:cNvPr>
          <p:cNvPicPr>
            <a:picLocks noChangeAspect="1"/>
          </p:cNvPicPr>
          <p:nvPr/>
        </p:nvPicPr>
        <p:blipFill rotWithShape="1">
          <a:blip r:embed="rId2"/>
          <a:srcRect l="12764" t="27591" r="58013" b="36836"/>
          <a:stretch/>
        </p:blipFill>
        <p:spPr>
          <a:xfrm>
            <a:off x="6930189" y="1897892"/>
            <a:ext cx="4846356" cy="3316699"/>
          </a:xfrm>
          <a:prstGeom prst="rect">
            <a:avLst/>
          </a:prstGeom>
        </p:spPr>
      </p:pic>
    </p:spTree>
    <p:extLst>
      <p:ext uri="{BB962C8B-B14F-4D97-AF65-F5344CB8AC3E}">
        <p14:creationId xmlns:p14="http://schemas.microsoft.com/office/powerpoint/2010/main" val="162406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CF839-328A-4311-A670-0D77FD928AF7}"/>
              </a:ext>
            </a:extLst>
          </p:cNvPr>
          <p:cNvSpPr>
            <a:spLocks noGrp="1"/>
          </p:cNvSpPr>
          <p:nvPr>
            <p:ph type="title"/>
          </p:nvPr>
        </p:nvSpPr>
        <p:spPr>
          <a:xfrm>
            <a:off x="371286" y="393899"/>
            <a:ext cx="10654523" cy="611649"/>
          </a:xfrm>
        </p:spPr>
        <p:txBody>
          <a:bodyPr/>
          <a:lstStyle/>
          <a:p>
            <a:r>
              <a:rPr lang="en-GB" dirty="0"/>
              <a:t>How should I approach a wellbeing conversation?</a:t>
            </a:r>
          </a:p>
        </p:txBody>
      </p:sp>
      <p:sp>
        <p:nvSpPr>
          <p:cNvPr id="4" name="Content Placeholder 1">
            <a:extLst>
              <a:ext uri="{FF2B5EF4-FFF2-40B4-BE49-F238E27FC236}">
                <a16:creationId xmlns:a16="http://schemas.microsoft.com/office/drawing/2014/main" id="{2C2DFEAE-0A71-4818-A23B-B934D67EFA59}"/>
              </a:ext>
            </a:extLst>
          </p:cNvPr>
          <p:cNvSpPr>
            <a:spLocks noGrp="1"/>
          </p:cNvSpPr>
          <p:nvPr>
            <p:ph sz="quarter" idx="10"/>
          </p:nvPr>
        </p:nvSpPr>
        <p:spPr>
          <a:xfrm>
            <a:off x="335827" y="1157534"/>
            <a:ext cx="7571873" cy="4936212"/>
          </a:xfrm>
        </p:spPr>
        <p:txBody>
          <a:bodyPr/>
          <a:lstStyle/>
          <a:p>
            <a:pPr marL="131762" lvl="1" indent="0">
              <a:lnSpc>
                <a:spcPct val="100000"/>
              </a:lnSpc>
              <a:spcBef>
                <a:spcPts val="0"/>
              </a:spcBef>
              <a:buClr>
                <a:srgbClr val="005EB8"/>
              </a:buClr>
              <a:buNone/>
            </a:pPr>
            <a:r>
              <a:rPr lang="en-GB" sz="1800" dirty="0"/>
              <a:t>Whether it’s taking place virtually or in person, it’s important to hold a  wellbeing conversation in a safe, confidential space.</a:t>
            </a:r>
          </a:p>
          <a:p>
            <a:pPr marL="131762" lvl="1" indent="0">
              <a:lnSpc>
                <a:spcPct val="100000"/>
              </a:lnSpc>
              <a:spcBef>
                <a:spcPts val="0"/>
              </a:spcBef>
              <a:buClr>
                <a:srgbClr val="005EB8"/>
              </a:buClr>
              <a:buNone/>
            </a:pPr>
            <a:endParaRPr lang="en-GB" sz="1800" dirty="0"/>
          </a:p>
          <a:p>
            <a:pPr marL="131762" lvl="1" indent="0">
              <a:lnSpc>
                <a:spcPct val="100000"/>
              </a:lnSpc>
              <a:spcBef>
                <a:spcPts val="0"/>
              </a:spcBef>
              <a:buClr>
                <a:srgbClr val="005EB8"/>
              </a:buClr>
              <a:buNone/>
            </a:pPr>
            <a:r>
              <a:rPr lang="en-GB" sz="1800" dirty="0"/>
              <a:t>Before you start the conversation, take a moment to reflect on any cultural considerations that may be relevant.  For example, if you are aware that your colleague has recently experienced a bereavement, consider the different bereavement practices that they may follow depending on their religion or beliefs.  Be aware of any religious festivals or events that are taking place that may have an impact on your colleagues wellbeing, such as fasting during Ramadan.</a:t>
            </a:r>
          </a:p>
          <a:p>
            <a:pPr marL="131762" lvl="1" indent="0">
              <a:lnSpc>
                <a:spcPct val="100000"/>
              </a:lnSpc>
              <a:spcBef>
                <a:spcPts val="0"/>
              </a:spcBef>
              <a:buClr>
                <a:srgbClr val="005EB8"/>
              </a:buClr>
              <a:buNone/>
            </a:pPr>
            <a:endParaRPr lang="en-GB" sz="1800" dirty="0"/>
          </a:p>
        </p:txBody>
      </p:sp>
      <p:sp>
        <p:nvSpPr>
          <p:cNvPr id="5" name="Content Placeholder 1">
            <a:extLst>
              <a:ext uri="{FF2B5EF4-FFF2-40B4-BE49-F238E27FC236}">
                <a16:creationId xmlns:a16="http://schemas.microsoft.com/office/drawing/2014/main" id="{FFBEE155-C8D4-44D6-B65B-3689998EF073}"/>
              </a:ext>
            </a:extLst>
          </p:cNvPr>
          <p:cNvSpPr txBox="1">
            <a:spLocks/>
          </p:cNvSpPr>
          <p:nvPr/>
        </p:nvSpPr>
        <p:spPr>
          <a:xfrm>
            <a:off x="355244" y="4145942"/>
            <a:ext cx="11484887" cy="2273523"/>
          </a:xfrm>
          <a:prstGeom prst="rect">
            <a:avLst/>
          </a:prstGeom>
          <a:solidFill>
            <a:schemeClr val="bg1"/>
          </a:solidFill>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1762" lvl="1" indent="0">
              <a:lnSpc>
                <a:spcPct val="100000"/>
              </a:lnSpc>
              <a:spcBef>
                <a:spcPts val="0"/>
              </a:spcBef>
              <a:buClr>
                <a:srgbClr val="005EB8"/>
              </a:buClr>
              <a:buNone/>
            </a:pPr>
            <a:r>
              <a:rPr lang="en-GB" sz="1800" dirty="0"/>
              <a:t>A great way to start the conversation is by simply asking ‘how are you?’ and allowing your colleague time to reflect and respond.  Actively listen to their response and allow the conversation to flow.  Where needed, follow up with further open questions such as “how are you, really?”, “is there anything that is currently having an impact on your health and wellbeing?” or “how can I best support you?”. </a:t>
            </a:r>
          </a:p>
          <a:p>
            <a:pPr marL="131762" lvl="1" indent="0">
              <a:lnSpc>
                <a:spcPct val="100000"/>
              </a:lnSpc>
              <a:spcBef>
                <a:spcPts val="0"/>
              </a:spcBef>
              <a:buClr>
                <a:srgbClr val="005EB8"/>
              </a:buClr>
              <a:buFont typeface="Arial" panose="020B0604020202020204" pitchFamily="34" charset="0"/>
              <a:buNone/>
            </a:pPr>
            <a:endParaRPr lang="en-GB" sz="1800" b="1" dirty="0"/>
          </a:p>
          <a:p>
            <a:pPr marL="131762" lvl="1" indent="0">
              <a:lnSpc>
                <a:spcPct val="100000"/>
              </a:lnSpc>
              <a:spcBef>
                <a:spcPts val="0"/>
              </a:spcBef>
              <a:buClr>
                <a:srgbClr val="005EB8"/>
              </a:buClr>
              <a:buFont typeface="Arial" panose="020B0604020202020204" pitchFamily="34" charset="0"/>
              <a:buNone/>
            </a:pPr>
            <a:r>
              <a:rPr lang="en-GB" sz="1800" b="1" dirty="0"/>
              <a:t>Tip: </a:t>
            </a:r>
            <a:r>
              <a:rPr lang="en-GB" sz="1800" dirty="0"/>
              <a:t>Some colleagues may not feel comfortable talking about their personal health, and it is important that as a line manager, you reassure them that this is ok.  Perhaps make a suggestion that the conversation will be followed up at a later date. </a:t>
            </a:r>
          </a:p>
          <a:p>
            <a:pPr marL="131762" lvl="1" indent="0">
              <a:lnSpc>
                <a:spcPct val="100000"/>
              </a:lnSpc>
              <a:spcBef>
                <a:spcPts val="0"/>
              </a:spcBef>
              <a:buClr>
                <a:srgbClr val="005EB8"/>
              </a:buClr>
              <a:buFont typeface="Arial" panose="020B0604020202020204" pitchFamily="34" charset="0"/>
              <a:buNone/>
            </a:pPr>
            <a:endParaRPr lang="en-GB" sz="1800" dirty="0"/>
          </a:p>
        </p:txBody>
      </p:sp>
      <p:pic>
        <p:nvPicPr>
          <p:cNvPr id="2" name="Picture 1">
            <a:extLst>
              <a:ext uri="{FF2B5EF4-FFF2-40B4-BE49-F238E27FC236}">
                <a16:creationId xmlns:a16="http://schemas.microsoft.com/office/drawing/2014/main" id="{90443176-BAC4-4882-A11C-B9FC0D4861F3}"/>
              </a:ext>
            </a:extLst>
          </p:cNvPr>
          <p:cNvPicPr>
            <a:picLocks noChangeAspect="1"/>
          </p:cNvPicPr>
          <p:nvPr/>
        </p:nvPicPr>
        <p:blipFill rotWithShape="1">
          <a:blip r:embed="rId2"/>
          <a:srcRect l="50000" t="25084" r="23684" b="50000"/>
          <a:stretch/>
        </p:blipFill>
        <p:spPr>
          <a:xfrm>
            <a:off x="8245642" y="1755968"/>
            <a:ext cx="3208421" cy="1707875"/>
          </a:xfrm>
          <a:prstGeom prst="rect">
            <a:avLst/>
          </a:prstGeom>
        </p:spPr>
      </p:pic>
      <p:sp>
        <p:nvSpPr>
          <p:cNvPr id="7" name="Footer Placeholder 3">
            <a:extLst>
              <a:ext uri="{FF2B5EF4-FFF2-40B4-BE49-F238E27FC236}">
                <a16:creationId xmlns:a16="http://schemas.microsoft.com/office/drawing/2014/main" id="{140B5421-42E4-470D-80C4-3FDC60CD8964}"/>
              </a:ext>
            </a:extLst>
          </p:cNvPr>
          <p:cNvSpPr>
            <a:spLocks noGrp="1"/>
          </p:cNvSpPr>
          <p:nvPr>
            <p:ph type="ftr" sz="quarter" idx="3"/>
          </p:nvPr>
        </p:nvSpPr>
        <p:spPr>
          <a:xfrm>
            <a:off x="904861" y="6413650"/>
            <a:ext cx="7630885" cy="365125"/>
          </a:xfrm>
        </p:spPr>
        <p:txBody>
          <a:bodyPr/>
          <a:lstStyle/>
          <a:p>
            <a:r>
              <a:rPr lang="en-GB" b="1" dirty="0"/>
              <a:t>Health and wellbeing conversations: Guidance for line managers and leaders</a:t>
            </a:r>
            <a:endParaRPr lang="en-US" dirty="0"/>
          </a:p>
        </p:txBody>
      </p:sp>
    </p:spTree>
    <p:extLst>
      <p:ext uri="{BB962C8B-B14F-4D97-AF65-F5344CB8AC3E}">
        <p14:creationId xmlns:p14="http://schemas.microsoft.com/office/powerpoint/2010/main" val="418923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CF839-328A-4311-A670-0D77FD928AF7}"/>
              </a:ext>
            </a:extLst>
          </p:cNvPr>
          <p:cNvSpPr>
            <a:spLocks noGrp="1"/>
          </p:cNvSpPr>
          <p:nvPr>
            <p:ph type="title"/>
          </p:nvPr>
        </p:nvSpPr>
        <p:spPr>
          <a:xfrm>
            <a:off x="372107" y="468743"/>
            <a:ext cx="9885075" cy="611649"/>
          </a:xfrm>
        </p:spPr>
        <p:txBody>
          <a:bodyPr/>
          <a:lstStyle/>
          <a:p>
            <a:r>
              <a:rPr lang="en-GB" dirty="0"/>
              <a:t>Key skills for wellbeing conversations</a:t>
            </a:r>
          </a:p>
        </p:txBody>
      </p:sp>
      <p:sp>
        <p:nvSpPr>
          <p:cNvPr id="4" name="Content Placeholder 1">
            <a:extLst>
              <a:ext uri="{FF2B5EF4-FFF2-40B4-BE49-F238E27FC236}">
                <a16:creationId xmlns:a16="http://schemas.microsoft.com/office/drawing/2014/main" id="{2C2DFEAE-0A71-4818-A23B-B934D67EFA59}"/>
              </a:ext>
            </a:extLst>
          </p:cNvPr>
          <p:cNvSpPr>
            <a:spLocks noGrp="1"/>
          </p:cNvSpPr>
          <p:nvPr>
            <p:ph sz="quarter" idx="10"/>
          </p:nvPr>
        </p:nvSpPr>
        <p:spPr>
          <a:xfrm>
            <a:off x="545431" y="1075128"/>
            <a:ext cx="11117180" cy="5314129"/>
          </a:xfrm>
          <a:solidFill>
            <a:schemeClr val="bg1"/>
          </a:solidFill>
          <a:ln>
            <a:solidFill>
              <a:schemeClr val="bg1"/>
            </a:solidFill>
          </a:ln>
        </p:spPr>
        <p:txBody>
          <a:bodyPr/>
          <a:lstStyle/>
          <a:p>
            <a:pPr marL="0" indent="0">
              <a:lnSpc>
                <a:spcPct val="100000"/>
              </a:lnSpc>
              <a:spcBef>
                <a:spcPts val="0"/>
              </a:spcBef>
              <a:buClr>
                <a:srgbClr val="005EB8"/>
              </a:buClr>
              <a:buNone/>
            </a:pPr>
            <a:r>
              <a:rPr lang="en-GB" sz="1800" dirty="0"/>
              <a:t>One of the most important skills that you will need in order to facilitate an effective and supportive wellbeing conversation is </a:t>
            </a:r>
            <a:r>
              <a:rPr lang="en-GB" sz="1800" b="1" dirty="0"/>
              <a:t>listening </a:t>
            </a:r>
            <a:r>
              <a:rPr lang="en-GB" sz="1800" dirty="0"/>
              <a:t>- empathic and active listening.   </a:t>
            </a:r>
          </a:p>
          <a:p>
            <a:pPr marL="0" indent="0">
              <a:lnSpc>
                <a:spcPct val="100000"/>
              </a:lnSpc>
              <a:spcBef>
                <a:spcPts val="0"/>
              </a:spcBef>
              <a:buClr>
                <a:srgbClr val="005EB8"/>
              </a:buClr>
              <a:buNone/>
            </a:pPr>
            <a:endParaRPr lang="en-GB" sz="1800" dirty="0"/>
          </a:p>
          <a:p>
            <a:pPr marL="0" indent="0">
              <a:lnSpc>
                <a:spcPct val="100000"/>
              </a:lnSpc>
              <a:spcBef>
                <a:spcPts val="0"/>
              </a:spcBef>
              <a:buClr>
                <a:srgbClr val="005EB8"/>
              </a:buClr>
              <a:buNone/>
            </a:pPr>
            <a:r>
              <a:rPr lang="en-GB" sz="1800" dirty="0"/>
              <a:t>Michael West has published a range of useful resources on </a:t>
            </a:r>
            <a:r>
              <a:rPr lang="en-GB" sz="1800" dirty="0">
                <a:hlinkClick r:id="rId2"/>
              </a:rPr>
              <a:t>compassionate leadership</a:t>
            </a:r>
            <a:r>
              <a:rPr lang="en-GB" sz="1800" dirty="0"/>
              <a:t> that reflect on the benefits of active listening.  He recommends that leaders create compassionate cultures, where colleagues feel listened to and supported, by using the following four steps:</a:t>
            </a:r>
          </a:p>
          <a:p>
            <a:pPr marL="0" indent="0">
              <a:lnSpc>
                <a:spcPct val="100000"/>
              </a:lnSpc>
              <a:spcBef>
                <a:spcPts val="0"/>
              </a:spcBef>
              <a:buClr>
                <a:srgbClr val="005EB8"/>
              </a:buClr>
              <a:buNone/>
            </a:pPr>
            <a:endParaRPr lang="en-GB" sz="1800" dirty="0"/>
          </a:p>
          <a:p>
            <a:pPr marL="800089" lvl="1" indent="-342900">
              <a:lnSpc>
                <a:spcPct val="100000"/>
              </a:lnSpc>
              <a:spcBef>
                <a:spcPts val="0"/>
              </a:spcBef>
              <a:buClr>
                <a:srgbClr val="005EB8"/>
              </a:buClr>
              <a:buFont typeface="+mj-lt"/>
              <a:buAutoNum type="arabicPeriod"/>
            </a:pPr>
            <a:r>
              <a:rPr lang="en-GB" sz="1800" dirty="0"/>
              <a:t>Attending - paying attention to your colleagues and “listening with fascination”</a:t>
            </a:r>
          </a:p>
          <a:p>
            <a:pPr marL="800089" lvl="1" indent="-342900">
              <a:lnSpc>
                <a:spcPct val="100000"/>
              </a:lnSpc>
              <a:spcBef>
                <a:spcPts val="0"/>
              </a:spcBef>
              <a:buClr>
                <a:srgbClr val="005EB8"/>
              </a:buClr>
              <a:buFont typeface="+mj-lt"/>
              <a:buAutoNum type="arabicPeriod"/>
            </a:pPr>
            <a:r>
              <a:rPr lang="en-GB" sz="1800" dirty="0"/>
              <a:t>Understanding – sharing an understanding of what they are going through</a:t>
            </a:r>
          </a:p>
          <a:p>
            <a:pPr marL="800089" lvl="1" indent="-342900">
              <a:lnSpc>
                <a:spcPct val="100000"/>
              </a:lnSpc>
              <a:spcBef>
                <a:spcPts val="0"/>
              </a:spcBef>
              <a:buClr>
                <a:srgbClr val="005EB8"/>
              </a:buClr>
              <a:buFont typeface="+mj-lt"/>
              <a:buAutoNum type="arabicPeriod"/>
            </a:pPr>
            <a:r>
              <a:rPr lang="en-GB" sz="1800" dirty="0"/>
              <a:t>Empathising where relevant</a:t>
            </a:r>
          </a:p>
          <a:p>
            <a:pPr marL="800089" lvl="1" indent="-342900">
              <a:lnSpc>
                <a:spcPct val="100000"/>
              </a:lnSpc>
              <a:spcBef>
                <a:spcPts val="0"/>
              </a:spcBef>
              <a:buClr>
                <a:srgbClr val="005EB8"/>
              </a:buClr>
              <a:buFont typeface="+mj-lt"/>
              <a:buAutoNum type="arabicPeriod"/>
            </a:pPr>
            <a:r>
              <a:rPr lang="en-GB" sz="1800" dirty="0"/>
              <a:t>Helping – taking action to signposting to support. </a:t>
            </a:r>
          </a:p>
          <a:p>
            <a:pPr marL="0" indent="0">
              <a:lnSpc>
                <a:spcPct val="100000"/>
              </a:lnSpc>
              <a:spcBef>
                <a:spcPts val="0"/>
              </a:spcBef>
              <a:buClr>
                <a:srgbClr val="005EB8"/>
              </a:buClr>
              <a:buNone/>
            </a:pPr>
            <a:endParaRPr lang="en-GB" sz="1800" dirty="0"/>
          </a:p>
          <a:p>
            <a:pPr marL="0" indent="0">
              <a:lnSpc>
                <a:spcPct val="100000"/>
              </a:lnSpc>
              <a:spcBef>
                <a:spcPts val="0"/>
              </a:spcBef>
              <a:buClr>
                <a:srgbClr val="005EB8"/>
              </a:buClr>
              <a:buNone/>
            </a:pPr>
            <a:r>
              <a:rPr lang="en-GB" sz="1800" dirty="0"/>
              <a:t>Following these four steps can help less confident or less experienced line managers hold effective wellbeing conversations, where their colleagues feel valued and listened to.</a:t>
            </a:r>
          </a:p>
          <a:p>
            <a:pPr marL="0" indent="0">
              <a:lnSpc>
                <a:spcPct val="100000"/>
              </a:lnSpc>
              <a:spcBef>
                <a:spcPts val="0"/>
              </a:spcBef>
              <a:buClr>
                <a:srgbClr val="005EB8"/>
              </a:buClr>
              <a:buNone/>
            </a:pPr>
            <a:r>
              <a:rPr lang="en-GB" sz="1800" dirty="0"/>
              <a:t>   </a:t>
            </a:r>
          </a:p>
          <a:p>
            <a:pPr marL="0" indent="0">
              <a:lnSpc>
                <a:spcPct val="100000"/>
              </a:lnSpc>
              <a:spcBef>
                <a:spcPts val="0"/>
              </a:spcBef>
              <a:buClr>
                <a:srgbClr val="005EB8"/>
              </a:buClr>
              <a:buNone/>
            </a:pPr>
            <a:r>
              <a:rPr lang="en-GB" sz="1800" dirty="0"/>
              <a:t>Ahead of holding the wellbeing conversation, you may also want to prepare yourself by checking what local and national support options are available, should you need to signpost your colleague to any specific services.  You may wish to remind yourself of the referral process for your local employee assistance programme or Occupational Health and Wellbeing service.</a:t>
            </a:r>
          </a:p>
          <a:p>
            <a:pPr marL="0" indent="0">
              <a:lnSpc>
                <a:spcPct val="100000"/>
              </a:lnSpc>
              <a:spcBef>
                <a:spcPts val="0"/>
              </a:spcBef>
              <a:buClr>
                <a:srgbClr val="005EB8"/>
              </a:buClr>
              <a:buNone/>
            </a:pPr>
            <a:endParaRPr lang="en-GB" sz="1800" dirty="0"/>
          </a:p>
          <a:p>
            <a:pPr marL="0" indent="0">
              <a:lnSpc>
                <a:spcPct val="100000"/>
              </a:lnSpc>
              <a:spcBef>
                <a:spcPts val="0"/>
              </a:spcBef>
              <a:buClr>
                <a:srgbClr val="005EB8"/>
              </a:buClr>
              <a:buNone/>
            </a:pPr>
            <a:endParaRPr lang="en-GB" sz="1800" dirty="0"/>
          </a:p>
          <a:p>
            <a:pPr>
              <a:lnSpc>
                <a:spcPct val="100000"/>
              </a:lnSpc>
              <a:spcBef>
                <a:spcPts val="0"/>
              </a:spcBef>
              <a:buClr>
                <a:srgbClr val="005EB8"/>
              </a:buClr>
            </a:pPr>
            <a:endParaRPr lang="en-GB" sz="1800" dirty="0"/>
          </a:p>
          <a:p>
            <a:pPr>
              <a:lnSpc>
                <a:spcPct val="100000"/>
              </a:lnSpc>
              <a:spcBef>
                <a:spcPts val="0"/>
              </a:spcBef>
              <a:buClr>
                <a:srgbClr val="005EB8"/>
              </a:buClr>
            </a:pPr>
            <a:endParaRPr lang="en-GB" sz="1800" dirty="0"/>
          </a:p>
          <a:p>
            <a:pPr>
              <a:lnSpc>
                <a:spcPct val="100000"/>
              </a:lnSpc>
              <a:spcBef>
                <a:spcPts val="0"/>
              </a:spcBef>
              <a:buClr>
                <a:srgbClr val="005EB8"/>
              </a:buClr>
            </a:pPr>
            <a:endParaRPr lang="en-GB" sz="1800" dirty="0"/>
          </a:p>
        </p:txBody>
      </p:sp>
      <p:sp>
        <p:nvSpPr>
          <p:cNvPr id="5" name="Footer Placeholder 3">
            <a:extLst>
              <a:ext uri="{FF2B5EF4-FFF2-40B4-BE49-F238E27FC236}">
                <a16:creationId xmlns:a16="http://schemas.microsoft.com/office/drawing/2014/main" id="{E2252068-69F7-414E-9824-B8C2205D90B1}"/>
              </a:ext>
            </a:extLst>
          </p:cNvPr>
          <p:cNvSpPr>
            <a:spLocks noGrp="1"/>
          </p:cNvSpPr>
          <p:nvPr>
            <p:ph type="ftr" sz="quarter" idx="3"/>
          </p:nvPr>
        </p:nvSpPr>
        <p:spPr>
          <a:xfrm>
            <a:off x="920903" y="6333440"/>
            <a:ext cx="7630885" cy="365125"/>
          </a:xfrm>
        </p:spPr>
        <p:txBody>
          <a:bodyPr/>
          <a:lstStyle/>
          <a:p>
            <a:r>
              <a:rPr lang="en-GB" b="1" dirty="0"/>
              <a:t>Health and wellbeing conversations: Guidance for line managers and leaders</a:t>
            </a:r>
            <a:endParaRPr lang="en-US" dirty="0"/>
          </a:p>
        </p:txBody>
      </p:sp>
    </p:spTree>
    <p:extLst>
      <p:ext uri="{BB962C8B-B14F-4D97-AF65-F5344CB8AC3E}">
        <p14:creationId xmlns:p14="http://schemas.microsoft.com/office/powerpoint/2010/main" val="3289680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2C2DFEAE-0A71-4818-A23B-B934D67EFA59}"/>
              </a:ext>
            </a:extLst>
          </p:cNvPr>
          <p:cNvSpPr>
            <a:spLocks noGrp="1"/>
          </p:cNvSpPr>
          <p:nvPr>
            <p:ph sz="quarter" idx="10"/>
          </p:nvPr>
        </p:nvSpPr>
        <p:spPr>
          <a:xfrm>
            <a:off x="458895" y="1053904"/>
            <a:ext cx="5629833" cy="5425985"/>
          </a:xfrm>
        </p:spPr>
        <p:txBody>
          <a:bodyPr/>
          <a:lstStyle/>
          <a:p>
            <a:pPr marL="131762" lvl="1" indent="0">
              <a:lnSpc>
                <a:spcPct val="100000"/>
              </a:lnSpc>
              <a:spcBef>
                <a:spcPts val="0"/>
              </a:spcBef>
              <a:spcAft>
                <a:spcPts val="600"/>
              </a:spcAft>
              <a:buClr>
                <a:srgbClr val="005EB8"/>
              </a:buClr>
              <a:buNone/>
            </a:pPr>
            <a:r>
              <a:rPr lang="en-GB" sz="2000" b="1" dirty="0">
                <a:solidFill>
                  <a:srgbClr val="187234"/>
                </a:solidFill>
              </a:rPr>
              <a:t>Wellbeing conversation are:</a:t>
            </a:r>
          </a:p>
          <a:p>
            <a:pPr marL="474662" lvl="1" indent="-342900">
              <a:lnSpc>
                <a:spcPct val="100000"/>
              </a:lnSpc>
              <a:spcBef>
                <a:spcPts val="0"/>
              </a:spcBef>
              <a:spcAft>
                <a:spcPts val="600"/>
              </a:spcAft>
              <a:buClr>
                <a:srgbClr val="187234"/>
              </a:buClr>
              <a:buFont typeface="Wingdings" panose="05000000000000000000" pitchFamily="2" charset="2"/>
              <a:buChar char="ü"/>
            </a:pPr>
            <a:r>
              <a:rPr lang="en-GB" sz="1800" b="1" dirty="0"/>
              <a:t>Caring and compassionate</a:t>
            </a:r>
            <a:r>
              <a:rPr lang="en-GB" sz="1800" dirty="0"/>
              <a:t> – they give space to enable employees to holistically explore their wellbeing.</a:t>
            </a:r>
          </a:p>
          <a:p>
            <a:pPr marL="474662" lvl="1" indent="-342900">
              <a:lnSpc>
                <a:spcPct val="100000"/>
              </a:lnSpc>
              <a:spcBef>
                <a:spcPts val="0"/>
              </a:spcBef>
              <a:spcAft>
                <a:spcPts val="600"/>
              </a:spcAft>
              <a:buClr>
                <a:srgbClr val="187234"/>
              </a:buClr>
              <a:buFont typeface="Wingdings" panose="05000000000000000000" pitchFamily="2" charset="2"/>
              <a:buChar char="ü"/>
            </a:pPr>
            <a:r>
              <a:rPr lang="en-GB" sz="1800" b="1" dirty="0"/>
              <a:t>Employee led </a:t>
            </a:r>
            <a:r>
              <a:rPr lang="en-GB" sz="1800" dirty="0"/>
              <a:t>– they enable the employee to lead the conversation and focus on the most important things to them. </a:t>
            </a:r>
          </a:p>
          <a:p>
            <a:pPr marL="474662" lvl="1" indent="-342900">
              <a:lnSpc>
                <a:spcPct val="100000"/>
              </a:lnSpc>
              <a:spcBef>
                <a:spcPts val="0"/>
              </a:spcBef>
              <a:spcAft>
                <a:spcPts val="600"/>
              </a:spcAft>
              <a:buClr>
                <a:srgbClr val="187234"/>
              </a:buClr>
              <a:buFont typeface="Wingdings" panose="05000000000000000000" pitchFamily="2" charset="2"/>
              <a:buChar char="ü"/>
            </a:pPr>
            <a:r>
              <a:rPr lang="en-GB" sz="1800" b="1" dirty="0"/>
              <a:t>Supportive </a:t>
            </a:r>
            <a:r>
              <a:rPr lang="en-GB" sz="1800" dirty="0"/>
              <a:t>– they signpost employees to the most appropriate support. </a:t>
            </a:r>
          </a:p>
          <a:p>
            <a:pPr marL="474662" lvl="1" indent="-342900">
              <a:lnSpc>
                <a:spcPct val="100000"/>
              </a:lnSpc>
              <a:spcBef>
                <a:spcPts val="0"/>
              </a:spcBef>
              <a:spcAft>
                <a:spcPts val="600"/>
              </a:spcAft>
              <a:buClr>
                <a:srgbClr val="187234"/>
              </a:buClr>
              <a:buFont typeface="Wingdings" panose="05000000000000000000" pitchFamily="2" charset="2"/>
              <a:buChar char="ü"/>
            </a:pPr>
            <a:r>
              <a:rPr lang="en-GB" sz="1800" b="1" dirty="0"/>
              <a:t>On-going and dynamic </a:t>
            </a:r>
            <a:r>
              <a:rPr lang="en-GB" sz="1800" dirty="0"/>
              <a:t>– wellbeing changes over time, therefore these conversations should be held regularly. </a:t>
            </a:r>
          </a:p>
          <a:p>
            <a:pPr marL="474662" lvl="1" indent="-342900">
              <a:lnSpc>
                <a:spcPct val="100000"/>
              </a:lnSpc>
              <a:spcBef>
                <a:spcPts val="0"/>
              </a:spcBef>
              <a:spcAft>
                <a:spcPts val="600"/>
              </a:spcAft>
              <a:buClr>
                <a:srgbClr val="187234"/>
              </a:buClr>
              <a:buFont typeface="Wingdings" panose="05000000000000000000" pitchFamily="2" charset="2"/>
              <a:buChar char="ü"/>
            </a:pPr>
            <a:r>
              <a:rPr lang="en-GB" sz="1800" b="1" dirty="0"/>
              <a:t>Inclusive</a:t>
            </a:r>
            <a:r>
              <a:rPr lang="en-GB" sz="1800" dirty="0"/>
              <a:t> – every NHS employee should have ongoing supportive conversations that enable their unique and diverse personal wellbeing needs to be met. </a:t>
            </a:r>
          </a:p>
          <a:p>
            <a:pPr marL="358775" lvl="1" indent="-227013">
              <a:lnSpc>
                <a:spcPct val="100000"/>
              </a:lnSpc>
              <a:spcBef>
                <a:spcPts val="0"/>
              </a:spcBef>
              <a:buClr>
                <a:srgbClr val="005EB8"/>
              </a:buClr>
            </a:pPr>
            <a:endParaRPr lang="en-GB" sz="2000" dirty="0"/>
          </a:p>
        </p:txBody>
      </p:sp>
      <p:sp>
        <p:nvSpPr>
          <p:cNvPr id="3" name="Content Placeholder 1">
            <a:extLst>
              <a:ext uri="{FF2B5EF4-FFF2-40B4-BE49-F238E27FC236}">
                <a16:creationId xmlns:a16="http://schemas.microsoft.com/office/drawing/2014/main" id="{686D9972-91E5-47BE-9AA6-F16EC67354F9}"/>
              </a:ext>
            </a:extLst>
          </p:cNvPr>
          <p:cNvSpPr txBox="1">
            <a:spLocks/>
          </p:cNvSpPr>
          <p:nvPr/>
        </p:nvSpPr>
        <p:spPr>
          <a:xfrm>
            <a:off x="6168241" y="1118048"/>
            <a:ext cx="5102856" cy="5425985"/>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1762" lvl="1" indent="0">
              <a:lnSpc>
                <a:spcPct val="100000"/>
              </a:lnSpc>
              <a:spcBef>
                <a:spcPts val="0"/>
              </a:spcBef>
              <a:spcAft>
                <a:spcPts val="600"/>
              </a:spcAft>
              <a:buClr>
                <a:srgbClr val="005EB8"/>
              </a:buClr>
              <a:buFont typeface="Arial" panose="020B0604020202020204" pitchFamily="34" charset="0"/>
              <a:buNone/>
            </a:pPr>
            <a:r>
              <a:rPr lang="en-GB" sz="2000" b="1" dirty="0">
                <a:solidFill>
                  <a:srgbClr val="C00000"/>
                </a:solidFill>
              </a:rPr>
              <a:t>Wellbeing conversation are not:</a:t>
            </a:r>
          </a:p>
          <a:p>
            <a:pPr marL="474662" lvl="1" indent="-342900">
              <a:lnSpc>
                <a:spcPct val="100000"/>
              </a:lnSpc>
              <a:spcBef>
                <a:spcPts val="0"/>
              </a:spcBef>
              <a:spcAft>
                <a:spcPts val="600"/>
              </a:spcAft>
              <a:buClr>
                <a:srgbClr val="C00000"/>
              </a:buClr>
              <a:buFont typeface="Wingdings" panose="05000000000000000000" pitchFamily="2" charset="2"/>
              <a:buChar char=""/>
            </a:pPr>
            <a:r>
              <a:rPr lang="en-GB" sz="1800" b="1" dirty="0"/>
              <a:t>Therapeutic interventions </a:t>
            </a:r>
            <a:r>
              <a:rPr lang="en-GB" sz="1800" dirty="0"/>
              <a:t>– employees should, where necessary, be signposted to access appropriate support from trained professionals. </a:t>
            </a:r>
          </a:p>
          <a:p>
            <a:pPr marL="474662" lvl="1" indent="-342900">
              <a:lnSpc>
                <a:spcPct val="100000"/>
              </a:lnSpc>
              <a:spcBef>
                <a:spcPts val="0"/>
              </a:spcBef>
              <a:spcAft>
                <a:spcPts val="600"/>
              </a:spcAft>
              <a:buClr>
                <a:srgbClr val="C00000"/>
              </a:buClr>
              <a:buFont typeface="Wingdings" panose="05000000000000000000" pitchFamily="2" charset="2"/>
              <a:buChar char=""/>
            </a:pPr>
            <a:r>
              <a:rPr lang="en-GB" sz="1800" b="1" dirty="0"/>
              <a:t>Judgemental or performance related </a:t>
            </a:r>
            <a:r>
              <a:rPr lang="en-GB" sz="1800" dirty="0"/>
              <a:t>– wellbeing conversations should not be used for performance management or as a way of judging the quality of someone’s work. </a:t>
            </a:r>
          </a:p>
          <a:p>
            <a:pPr marL="474662" lvl="1" indent="-342900">
              <a:lnSpc>
                <a:spcPct val="100000"/>
              </a:lnSpc>
              <a:spcBef>
                <a:spcPts val="0"/>
              </a:spcBef>
              <a:spcAft>
                <a:spcPts val="600"/>
              </a:spcAft>
              <a:buClr>
                <a:srgbClr val="C00000"/>
              </a:buClr>
              <a:buFont typeface="Wingdings" panose="05000000000000000000" pitchFamily="2" charset="2"/>
              <a:buChar char=""/>
            </a:pPr>
            <a:r>
              <a:rPr lang="en-GB" sz="1800" b="1" dirty="0"/>
              <a:t>A formal risk assessment </a:t>
            </a:r>
            <a:r>
              <a:rPr lang="en-GB" sz="1800" dirty="0"/>
              <a:t>– all NHS colleagues should be invited to complete a risk assessment at their place of work.  A wellbeing conversation does not replace this requirement. </a:t>
            </a:r>
          </a:p>
        </p:txBody>
      </p:sp>
      <p:sp>
        <p:nvSpPr>
          <p:cNvPr id="5" name="Title 2">
            <a:extLst>
              <a:ext uri="{FF2B5EF4-FFF2-40B4-BE49-F238E27FC236}">
                <a16:creationId xmlns:a16="http://schemas.microsoft.com/office/drawing/2014/main" id="{3B230BE4-7BD0-4D3D-855B-044D88DAB34C}"/>
              </a:ext>
            </a:extLst>
          </p:cNvPr>
          <p:cNvSpPr txBox="1">
            <a:spLocks/>
          </p:cNvSpPr>
          <p:nvPr/>
        </p:nvSpPr>
        <p:spPr>
          <a:xfrm>
            <a:off x="377563" y="378111"/>
            <a:ext cx="10502472" cy="611649"/>
          </a:xfrm>
          <a:prstGeom prst="rect">
            <a:avLst/>
          </a:prstGeom>
        </p:spPr>
        <p:txBody>
          <a:bodyPr/>
          <a:lstStyle>
            <a:lvl1pPr algn="l" defTabSz="914377"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Good practice for wellbeing conversations</a:t>
            </a:r>
          </a:p>
        </p:txBody>
      </p:sp>
      <p:sp>
        <p:nvSpPr>
          <p:cNvPr id="6" name="Footer Placeholder 3">
            <a:extLst>
              <a:ext uri="{FF2B5EF4-FFF2-40B4-BE49-F238E27FC236}">
                <a16:creationId xmlns:a16="http://schemas.microsoft.com/office/drawing/2014/main" id="{4D552CCF-1D1D-453E-9877-E80D2C91B38C}"/>
              </a:ext>
            </a:extLst>
          </p:cNvPr>
          <p:cNvSpPr>
            <a:spLocks noGrp="1"/>
          </p:cNvSpPr>
          <p:nvPr>
            <p:ph type="ftr" sz="quarter" idx="3"/>
          </p:nvPr>
        </p:nvSpPr>
        <p:spPr>
          <a:xfrm>
            <a:off x="920903" y="6333440"/>
            <a:ext cx="7630885" cy="365125"/>
          </a:xfrm>
        </p:spPr>
        <p:txBody>
          <a:bodyPr/>
          <a:lstStyle/>
          <a:p>
            <a:r>
              <a:rPr lang="en-GB" b="1" dirty="0"/>
              <a:t>Health and wellbeing conversations: Guidance for line managers and leaders</a:t>
            </a:r>
            <a:endParaRPr lang="en-US" dirty="0"/>
          </a:p>
        </p:txBody>
      </p:sp>
    </p:spTree>
    <p:extLst>
      <p:ext uri="{BB962C8B-B14F-4D97-AF65-F5344CB8AC3E}">
        <p14:creationId xmlns:p14="http://schemas.microsoft.com/office/powerpoint/2010/main" val="75728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CF839-328A-4311-A670-0D77FD928AF7}"/>
              </a:ext>
            </a:extLst>
          </p:cNvPr>
          <p:cNvSpPr>
            <a:spLocks noGrp="1"/>
          </p:cNvSpPr>
          <p:nvPr>
            <p:ph type="title"/>
          </p:nvPr>
        </p:nvSpPr>
        <p:spPr>
          <a:xfrm>
            <a:off x="372107" y="516869"/>
            <a:ext cx="9885075" cy="611649"/>
          </a:xfrm>
        </p:spPr>
        <p:txBody>
          <a:bodyPr/>
          <a:lstStyle/>
          <a:p>
            <a:r>
              <a:rPr lang="en-GB" dirty="0"/>
              <a:t>Future national resources under development</a:t>
            </a:r>
          </a:p>
        </p:txBody>
      </p:sp>
      <p:sp>
        <p:nvSpPr>
          <p:cNvPr id="4" name="Content Placeholder 1">
            <a:extLst>
              <a:ext uri="{FF2B5EF4-FFF2-40B4-BE49-F238E27FC236}">
                <a16:creationId xmlns:a16="http://schemas.microsoft.com/office/drawing/2014/main" id="{2C2DFEAE-0A71-4818-A23B-B934D67EFA59}"/>
              </a:ext>
            </a:extLst>
          </p:cNvPr>
          <p:cNvSpPr>
            <a:spLocks noGrp="1"/>
          </p:cNvSpPr>
          <p:nvPr>
            <p:ph sz="quarter" idx="10"/>
          </p:nvPr>
        </p:nvSpPr>
        <p:spPr>
          <a:xfrm>
            <a:off x="587629" y="1395969"/>
            <a:ext cx="10834349" cy="4635863"/>
          </a:xfrm>
          <a:solidFill>
            <a:schemeClr val="bg1"/>
          </a:solidFill>
          <a:ln>
            <a:solidFill>
              <a:schemeClr val="bg1"/>
            </a:solidFill>
          </a:ln>
        </p:spPr>
        <p:txBody>
          <a:bodyPr/>
          <a:lstStyle/>
          <a:p>
            <a:pPr marL="0" indent="0">
              <a:lnSpc>
                <a:spcPct val="100000"/>
              </a:lnSpc>
              <a:spcBef>
                <a:spcPts val="0"/>
              </a:spcBef>
              <a:buClr>
                <a:srgbClr val="005EB8"/>
              </a:buClr>
              <a:buNone/>
            </a:pPr>
            <a:r>
              <a:rPr lang="en-GB" sz="1800" dirty="0"/>
              <a:t>NHS England and NHS Improvement, working in partnership with NHS Employers, believe that improving the wellbeing of our NHS people is a long term culture change and we are committed to supporting NHS organisations to implement wellbeing conversations through the co-design of resources and shared learning. </a:t>
            </a:r>
          </a:p>
          <a:p>
            <a:pPr marL="0" indent="0">
              <a:lnSpc>
                <a:spcPct val="100000"/>
              </a:lnSpc>
              <a:spcBef>
                <a:spcPts val="0"/>
              </a:spcBef>
              <a:buClr>
                <a:srgbClr val="005EB8"/>
              </a:buClr>
              <a:buNone/>
            </a:pPr>
            <a:endParaRPr lang="en-GB" sz="1800" dirty="0"/>
          </a:p>
          <a:p>
            <a:pPr marL="0" indent="0">
              <a:lnSpc>
                <a:spcPct val="100000"/>
              </a:lnSpc>
              <a:spcBef>
                <a:spcPts val="0"/>
              </a:spcBef>
              <a:buClr>
                <a:srgbClr val="005EB8"/>
              </a:buClr>
              <a:buNone/>
            </a:pPr>
            <a:r>
              <a:rPr lang="en-GB" sz="1800" dirty="0"/>
              <a:t>As such, a suite of resources that aim to support organisations to rollout and embed wellbeing conversations will be developed and shared across the NHS.  These resources may include:</a:t>
            </a:r>
          </a:p>
          <a:p>
            <a:pPr marL="0" indent="0">
              <a:lnSpc>
                <a:spcPct val="100000"/>
              </a:lnSpc>
              <a:spcBef>
                <a:spcPts val="0"/>
              </a:spcBef>
              <a:buClr>
                <a:srgbClr val="005EB8"/>
              </a:buClr>
              <a:buNone/>
            </a:pPr>
            <a:endParaRPr lang="en-GB" sz="1800" dirty="0"/>
          </a:p>
          <a:p>
            <a:pPr>
              <a:lnSpc>
                <a:spcPct val="100000"/>
              </a:lnSpc>
              <a:spcBef>
                <a:spcPts val="0"/>
              </a:spcBef>
              <a:buClr>
                <a:srgbClr val="005EB8"/>
              </a:buClr>
              <a:buFont typeface="Wingdings" panose="05000000000000000000" pitchFamily="2" charset="2"/>
              <a:buChar char="§"/>
            </a:pPr>
            <a:r>
              <a:rPr lang="en-GB" sz="1800" dirty="0"/>
              <a:t>Supportive organisational implementation toolkits</a:t>
            </a:r>
          </a:p>
          <a:p>
            <a:pPr>
              <a:lnSpc>
                <a:spcPct val="100000"/>
              </a:lnSpc>
              <a:spcBef>
                <a:spcPts val="0"/>
              </a:spcBef>
              <a:buClr>
                <a:srgbClr val="005EB8"/>
              </a:buClr>
              <a:buFont typeface="Wingdings" panose="05000000000000000000" pitchFamily="2" charset="2"/>
              <a:buChar char="§"/>
            </a:pPr>
            <a:r>
              <a:rPr lang="en-GB" sz="1800" dirty="0"/>
              <a:t>Resources for managers</a:t>
            </a:r>
          </a:p>
          <a:p>
            <a:pPr>
              <a:lnSpc>
                <a:spcPct val="100000"/>
              </a:lnSpc>
              <a:spcBef>
                <a:spcPts val="0"/>
              </a:spcBef>
              <a:buClr>
                <a:srgbClr val="005EB8"/>
              </a:buClr>
              <a:buFont typeface="Wingdings" panose="05000000000000000000" pitchFamily="2" charset="2"/>
              <a:buChar char="§"/>
            </a:pPr>
            <a:r>
              <a:rPr lang="en-GB" sz="1800" dirty="0"/>
              <a:t>Resources for employee </a:t>
            </a:r>
          </a:p>
          <a:p>
            <a:pPr>
              <a:lnSpc>
                <a:spcPct val="100000"/>
              </a:lnSpc>
              <a:spcBef>
                <a:spcPts val="0"/>
              </a:spcBef>
              <a:buClr>
                <a:srgbClr val="005EB8"/>
              </a:buClr>
              <a:buFont typeface="Wingdings" panose="05000000000000000000" pitchFamily="2" charset="2"/>
              <a:buChar char="§"/>
            </a:pPr>
            <a:r>
              <a:rPr lang="en-GB" sz="1800" dirty="0"/>
              <a:t>Sharing of best practice and lessons learnt</a:t>
            </a:r>
          </a:p>
          <a:p>
            <a:pPr>
              <a:lnSpc>
                <a:spcPct val="100000"/>
              </a:lnSpc>
              <a:spcBef>
                <a:spcPts val="0"/>
              </a:spcBef>
              <a:buClr>
                <a:srgbClr val="005EB8"/>
              </a:buClr>
              <a:buFont typeface="Wingdings" panose="05000000000000000000" pitchFamily="2" charset="2"/>
              <a:buChar char="§"/>
            </a:pPr>
            <a:r>
              <a:rPr lang="en-GB" sz="1800" dirty="0"/>
              <a:t>Community of practice events to support implementation</a:t>
            </a:r>
          </a:p>
          <a:p>
            <a:pPr>
              <a:lnSpc>
                <a:spcPct val="100000"/>
              </a:lnSpc>
              <a:spcBef>
                <a:spcPts val="0"/>
              </a:spcBef>
              <a:buClr>
                <a:srgbClr val="005EB8"/>
              </a:buClr>
              <a:buFont typeface="Wingdings" panose="05000000000000000000" pitchFamily="2" charset="2"/>
              <a:buChar char="§"/>
            </a:pPr>
            <a:endParaRPr lang="en-GB" sz="1800" dirty="0"/>
          </a:p>
          <a:p>
            <a:pPr marL="0" indent="0">
              <a:lnSpc>
                <a:spcPct val="100000"/>
              </a:lnSpc>
              <a:spcBef>
                <a:spcPts val="0"/>
              </a:spcBef>
              <a:buClr>
                <a:srgbClr val="005EB8"/>
              </a:buClr>
              <a:buNone/>
            </a:pPr>
            <a:r>
              <a:rPr lang="en-GB" sz="1800" dirty="0"/>
              <a:t>If you have examples of best practice or wish to contribute to the development of this national work, please contact </a:t>
            </a:r>
            <a:r>
              <a:rPr lang="en-GB" sz="1800" dirty="0">
                <a:hlinkClick r:id="rId2"/>
              </a:rPr>
              <a:t>Ournhspeople.hwb@nhs.net</a:t>
            </a:r>
            <a:r>
              <a:rPr lang="en-GB" sz="1800" dirty="0"/>
              <a:t> </a:t>
            </a:r>
          </a:p>
          <a:p>
            <a:pPr marL="0" indent="0">
              <a:lnSpc>
                <a:spcPct val="100000"/>
              </a:lnSpc>
              <a:spcBef>
                <a:spcPts val="0"/>
              </a:spcBef>
              <a:buClr>
                <a:srgbClr val="005EB8"/>
              </a:buClr>
              <a:buNone/>
            </a:pPr>
            <a:endParaRPr lang="en-GB" sz="1800" dirty="0"/>
          </a:p>
          <a:p>
            <a:pPr>
              <a:lnSpc>
                <a:spcPct val="100000"/>
              </a:lnSpc>
              <a:spcBef>
                <a:spcPts val="0"/>
              </a:spcBef>
              <a:buClr>
                <a:srgbClr val="005EB8"/>
              </a:buClr>
            </a:pPr>
            <a:endParaRPr lang="en-GB" sz="1800" dirty="0"/>
          </a:p>
        </p:txBody>
      </p:sp>
    </p:spTree>
    <p:extLst>
      <p:ext uri="{BB962C8B-B14F-4D97-AF65-F5344CB8AC3E}">
        <p14:creationId xmlns:p14="http://schemas.microsoft.com/office/powerpoint/2010/main" val="4044873407"/>
      </p:ext>
    </p:extLst>
  </p:cSld>
  <p:clrMapOvr>
    <a:masterClrMapping/>
  </p:clrMapOvr>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30191</TotalTime>
  <Words>2566</Words>
  <Application>Microsoft Macintosh PowerPoint</Application>
  <PresentationFormat>Widescreen</PresentationFormat>
  <Paragraphs>201</Paragraphs>
  <Slides>13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Wingdings</vt:lpstr>
      <vt:lpstr>1_Office Theme</vt:lpstr>
      <vt:lpstr>4_Office Theme</vt:lpstr>
      <vt:lpstr>Health and wellbeing conversations Guidance for line managers and leaders</vt:lpstr>
      <vt:lpstr>Purpose of this document</vt:lpstr>
      <vt:lpstr>What is a wellbeing conversation?</vt:lpstr>
      <vt:lpstr>When should I approach a wellbeing conversation?</vt:lpstr>
      <vt:lpstr>Who should hold the conversation?</vt:lpstr>
      <vt:lpstr>How should I approach a wellbeing conversation?</vt:lpstr>
      <vt:lpstr>Key skills for wellbeing conversations</vt:lpstr>
      <vt:lpstr>PowerPoint Presentation</vt:lpstr>
      <vt:lpstr>Future national resources under development</vt:lpstr>
      <vt:lpstr>PowerPoint Presentation</vt:lpstr>
      <vt:lpstr>PowerPoint Presentation</vt:lpstr>
      <vt:lpstr>PowerPoint Presentation</vt:lpstr>
      <vt:lpstr>Appendix 4: How Just and Learning Culture training can support wellbeing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Parker</dc:creator>
  <cp:lastModifiedBy>Terry McAndrew</cp:lastModifiedBy>
  <cp:revision>189</cp:revision>
  <dcterms:created xsi:type="dcterms:W3CDTF">2020-04-27T14:01:32Z</dcterms:created>
  <dcterms:modified xsi:type="dcterms:W3CDTF">2021-03-11T17:35:22Z</dcterms:modified>
</cp:coreProperties>
</file>