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499" r:id="rId2"/>
    <p:sldId id="2500" r:id="rId3"/>
    <p:sldId id="2515" r:id="rId4"/>
    <p:sldId id="251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ire Parker" initials="CP" lastIdx="2" clrIdx="0">
    <p:extLst>
      <p:ext uri="{19B8F6BF-5375-455C-9EA6-DF929625EA0E}">
        <p15:presenceInfo xmlns:p15="http://schemas.microsoft.com/office/powerpoint/2012/main" userId="S::claire.parker10@england.nhs.uk::497f3f44-10bc-4bab-bd4e-c3436a8fe752" providerId="AD"/>
      </p:ext>
    </p:extLst>
  </p:cmAuthor>
  <p:cmAuthor id="2" name="Adam Turner" initials="AT" lastIdx="1" clrIdx="1">
    <p:extLst>
      <p:ext uri="{19B8F6BF-5375-455C-9EA6-DF929625EA0E}">
        <p15:presenceInfo xmlns:p15="http://schemas.microsoft.com/office/powerpoint/2012/main" userId="S::Adam.Turner@improvement.nhs.uk::583e3474-d763-4d40-99aa-a8bfa350eb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7234"/>
    <a:srgbClr val="0092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03" d="100"/>
          <a:sy n="103" d="100"/>
        </p:scale>
        <p:origin x="200"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A39A26-DFA2-4835-AEC1-BF902E6D7546}" type="datetimeFigureOut">
              <a:rPr lang="en-GB" smtClean="0"/>
              <a:t>11/03/2021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BC88B2-1F17-404C-9DA3-98B7FAA79206}" type="slidenum">
              <a:rPr lang="en-GB" smtClean="0"/>
              <a:t>‹#›</a:t>
            </a:fld>
            <a:endParaRPr lang="en-GB" dirty="0"/>
          </a:p>
        </p:txBody>
      </p:sp>
    </p:spTree>
    <p:extLst>
      <p:ext uri="{BB962C8B-B14F-4D97-AF65-F5344CB8AC3E}">
        <p14:creationId xmlns:p14="http://schemas.microsoft.com/office/powerpoint/2010/main" val="3205575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620241" y="1649628"/>
            <a:ext cx="10316899"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p:nvPr>
        </p:nvSpPr>
        <p:spPr>
          <a:xfrm>
            <a:off x="614924" y="854469"/>
            <a:ext cx="8756073"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8" name="TextBox 7"/>
          <p:cNvSpPr txBox="1"/>
          <p:nvPr userDrawn="1"/>
        </p:nvSpPr>
        <p:spPr>
          <a:xfrm>
            <a:off x="388420" y="6372540"/>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920904" y="6333444"/>
            <a:ext cx="7630885"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7" name="Picture 6" descr="A picture containing clipart&#10;&#10;Description generated with very high confidence">
            <a:extLst>
              <a:ext uri="{FF2B5EF4-FFF2-40B4-BE49-F238E27FC236}">
                <a16:creationId xmlns:a16="http://schemas.microsoft.com/office/drawing/2014/main" id="{73ED297C-39EF-419A-A466-245C5244E7BB}"/>
              </a:ext>
            </a:extLst>
          </p:cNvPr>
          <p:cNvPicPr>
            <a:picLocks noChangeAspect="1"/>
          </p:cNvPicPr>
          <p:nvPr userDrawn="1"/>
        </p:nvPicPr>
        <p:blipFill>
          <a:blip r:embed="rId2"/>
          <a:stretch>
            <a:fillRect/>
          </a:stretch>
        </p:blipFill>
        <p:spPr>
          <a:xfrm>
            <a:off x="10775575" y="249972"/>
            <a:ext cx="1106139" cy="436418"/>
          </a:xfrm>
          <a:prstGeom prst="rect">
            <a:avLst/>
          </a:prstGeom>
        </p:spPr>
      </p:pic>
    </p:spTree>
    <p:extLst>
      <p:ext uri="{BB962C8B-B14F-4D97-AF65-F5344CB8AC3E}">
        <p14:creationId xmlns:p14="http://schemas.microsoft.com/office/powerpoint/2010/main" val="54096935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388420" y="6372540"/>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 |</a:t>
            </a:r>
          </a:p>
        </p:txBody>
      </p:sp>
      <p:sp>
        <p:nvSpPr>
          <p:cNvPr id="10" name="Footer Placeholder 2"/>
          <p:cNvSpPr>
            <a:spLocks noGrp="1"/>
          </p:cNvSpPr>
          <p:nvPr>
            <p:ph type="ftr" sz="quarter" idx="3"/>
          </p:nvPr>
        </p:nvSpPr>
        <p:spPr>
          <a:xfrm>
            <a:off x="920904" y="6333444"/>
            <a:ext cx="7630885"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spTree>
    <p:extLst>
      <p:ext uri="{BB962C8B-B14F-4D97-AF65-F5344CB8AC3E}">
        <p14:creationId xmlns:p14="http://schemas.microsoft.com/office/powerpoint/2010/main" val="3527645953"/>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england.nhs.uk/peopl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northumbria.ac.uk/study-at-northumbria/continuing-professional-development-short-courses-specialist-training/restorative-just-culture/" TargetMode="External"/><Relationship Id="rId2" Type="http://schemas.openxmlformats.org/officeDocument/2006/relationships/hyperlink" Target="https://www.merseycare.nhs.uk/about-us/just-and-learning-culture-what-it-means-for-mersey-care/" TargetMode="External"/><Relationship Id="rId1" Type="http://schemas.openxmlformats.org/officeDocument/2006/relationships/slideLayout" Target="../slideLayouts/slideLayout1.xml"/><Relationship Id="rId4" Type="http://schemas.openxmlformats.org/officeDocument/2006/relationships/hyperlink" Target="https://www.england.nhs.uk/looking-after-our-people/the-programme-and-resources/we-each-have-a-voice-that-coun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EA74CC5B-A0A9-4322-9877-45BD97B14CDF}"/>
              </a:ext>
            </a:extLst>
          </p:cNvPr>
          <p:cNvSpPr txBox="1"/>
          <p:nvPr/>
        </p:nvSpPr>
        <p:spPr>
          <a:xfrm>
            <a:off x="4670238" y="3502988"/>
            <a:ext cx="7350386" cy="3290844"/>
          </a:xfrm>
          <a:prstGeom prst="roundRect">
            <a:avLst>
              <a:gd name="adj" fmla="val 2062"/>
            </a:avLst>
          </a:prstGeom>
          <a:noFill/>
        </p:spPr>
        <p:style>
          <a:lnRef idx="2">
            <a:schemeClr val="accent1"/>
          </a:lnRef>
          <a:fillRef idx="1">
            <a:schemeClr val="lt1"/>
          </a:fillRef>
          <a:effectRef idx="0">
            <a:schemeClr val="accent1"/>
          </a:effectRef>
          <a:fontRef idx="minor">
            <a:schemeClr val="dk1"/>
          </a:fontRef>
        </p:style>
        <p:txBody>
          <a:bodyPr wrap="square" lIns="72000" tIns="36000" rIns="72000" bIns="36000" rtlCol="0">
            <a:noAutofit/>
          </a:bodyPr>
          <a:lstStyle/>
          <a:p>
            <a:endParaRPr lang="en-GB" sz="1400" dirty="0"/>
          </a:p>
        </p:txBody>
      </p:sp>
      <p:sp>
        <p:nvSpPr>
          <p:cNvPr id="5" name="Title 2">
            <a:extLst>
              <a:ext uri="{FF2B5EF4-FFF2-40B4-BE49-F238E27FC236}">
                <a16:creationId xmlns:a16="http://schemas.microsoft.com/office/drawing/2014/main" id="{3B230BE4-7BD0-4D3D-855B-044D88DAB34C}"/>
              </a:ext>
            </a:extLst>
          </p:cNvPr>
          <p:cNvSpPr txBox="1">
            <a:spLocks/>
          </p:cNvSpPr>
          <p:nvPr/>
        </p:nvSpPr>
        <p:spPr>
          <a:xfrm>
            <a:off x="207234" y="225711"/>
            <a:ext cx="10502472" cy="611649"/>
          </a:xfrm>
          <a:prstGeom prst="rect">
            <a:avLst/>
          </a:prstGeom>
        </p:spPr>
        <p:txBody>
          <a:bodyPr/>
          <a:lstStyle>
            <a:lvl1pPr algn="l" defTabSz="914377"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pPr marL="0" marR="0" lvl="0" indent="0" algn="l" defTabSz="914377" rtl="0" eaLnBrk="1" fontAlgn="auto" latinLnBrk="0" hangingPunct="1">
              <a:lnSpc>
                <a:spcPct val="90000"/>
              </a:lnSpc>
              <a:spcBef>
                <a:spcPct val="0"/>
              </a:spcBef>
              <a:spcAft>
                <a:spcPts val="0"/>
              </a:spcAft>
              <a:buClrTx/>
              <a:buSzTx/>
              <a:buFontTx/>
              <a:buNone/>
              <a:tabLst/>
              <a:defRPr/>
            </a:pPr>
            <a:r>
              <a:rPr kumimoji="0" lang="en-GB" sz="3600" b="0" i="0" u="none" strike="noStrike" kern="1200" cap="none" spc="0" normalizeH="0" baseline="0" noProof="0" dirty="0">
                <a:ln>
                  <a:noFill/>
                </a:ln>
                <a:solidFill>
                  <a:srgbClr val="005EB8"/>
                </a:solidFill>
                <a:effectLst/>
                <a:uLnTx/>
                <a:uFillTx/>
                <a:latin typeface="Arial" panose="020B0604020202020204" pitchFamily="34" charset="0"/>
                <a:ea typeface="+mj-ea"/>
                <a:cs typeface="Arial" panose="020B0604020202020204" pitchFamily="34" charset="0"/>
              </a:rPr>
              <a:t>Appendix 1: Hints and tips for </a:t>
            </a:r>
            <a:r>
              <a:rPr lang="en-GB" dirty="0"/>
              <a:t>m</a:t>
            </a:r>
            <a:r>
              <a:rPr kumimoji="0" lang="en-GB" sz="3600" b="0" i="0" u="none" strike="noStrike" kern="1200" cap="none" spc="0" normalizeH="0" baseline="0" noProof="0" dirty="0">
                <a:ln>
                  <a:noFill/>
                </a:ln>
                <a:solidFill>
                  <a:srgbClr val="005EB8"/>
                </a:solidFill>
                <a:effectLst/>
                <a:uLnTx/>
                <a:uFillTx/>
                <a:latin typeface="Arial" panose="020B0604020202020204" pitchFamily="34" charset="0"/>
                <a:ea typeface="+mj-ea"/>
                <a:cs typeface="Arial" panose="020B0604020202020204" pitchFamily="34" charset="0"/>
              </a:rPr>
              <a:t>anagers</a:t>
            </a:r>
          </a:p>
        </p:txBody>
      </p:sp>
      <p:sp>
        <p:nvSpPr>
          <p:cNvPr id="9" name="Rectangle 8">
            <a:extLst>
              <a:ext uri="{FF2B5EF4-FFF2-40B4-BE49-F238E27FC236}">
                <a16:creationId xmlns:a16="http://schemas.microsoft.com/office/drawing/2014/main" id="{980EC027-2A97-444E-A2D2-0C13657F9ED6}"/>
              </a:ext>
            </a:extLst>
          </p:cNvPr>
          <p:cNvSpPr/>
          <p:nvPr/>
        </p:nvSpPr>
        <p:spPr>
          <a:xfrm>
            <a:off x="4670238" y="803069"/>
            <a:ext cx="3405099" cy="276999"/>
          </a:xfrm>
          <a:prstGeom prst="rect">
            <a:avLst/>
          </a:prstGeom>
          <a:noFill/>
        </p:spPr>
        <p:txBody>
          <a:bodyPr wrap="none">
            <a:spAutoFit/>
          </a:bodyPr>
          <a:lstStyle/>
          <a:p>
            <a:r>
              <a:rPr lang="en-GB" sz="1200" b="1" dirty="0">
                <a:solidFill>
                  <a:srgbClr val="0070C0"/>
                </a:solidFill>
                <a:latin typeface="Arial" panose="020B0604020202020204" pitchFamily="34" charset="0"/>
                <a:cs typeface="Arial" panose="020B0604020202020204" pitchFamily="34" charset="0"/>
              </a:rPr>
              <a:t>Aspects of health and wellbeing to consider</a:t>
            </a:r>
          </a:p>
        </p:txBody>
      </p:sp>
      <p:sp>
        <p:nvSpPr>
          <p:cNvPr id="21" name="TextBox 20">
            <a:extLst>
              <a:ext uri="{FF2B5EF4-FFF2-40B4-BE49-F238E27FC236}">
                <a16:creationId xmlns:a16="http://schemas.microsoft.com/office/drawing/2014/main" id="{D9B28073-83B0-4577-A887-9D3B47242E55}"/>
              </a:ext>
            </a:extLst>
          </p:cNvPr>
          <p:cNvSpPr txBox="1"/>
          <p:nvPr/>
        </p:nvSpPr>
        <p:spPr>
          <a:xfrm>
            <a:off x="171376" y="1037454"/>
            <a:ext cx="4399484" cy="5788461"/>
          </a:xfrm>
          <a:prstGeom prst="roundRect">
            <a:avLst>
              <a:gd name="adj" fmla="val 2197"/>
            </a:avLst>
          </a:prstGeom>
          <a:solidFill>
            <a:schemeClr val="bg1"/>
          </a:solidFill>
        </p:spPr>
        <p:style>
          <a:lnRef idx="2">
            <a:schemeClr val="accent1"/>
          </a:lnRef>
          <a:fillRef idx="1">
            <a:schemeClr val="lt1"/>
          </a:fillRef>
          <a:effectRef idx="0">
            <a:schemeClr val="accent1"/>
          </a:effectRef>
          <a:fontRef idx="minor">
            <a:schemeClr val="dk1"/>
          </a:fontRef>
        </p:style>
        <p:txBody>
          <a:bodyPr wrap="square" lIns="72000" tIns="36000" rIns="72000" bIns="36000" rtlCol="0">
            <a:noAutofit/>
          </a:bodyPr>
          <a:lstStyle/>
          <a:p>
            <a:pPr>
              <a:spcAft>
                <a:spcPts val="300"/>
              </a:spcAft>
            </a:pPr>
            <a:r>
              <a:rPr lang="en-GB" sz="1200" b="1" dirty="0">
                <a:solidFill>
                  <a:schemeClr val="tx1">
                    <a:lumMod val="75000"/>
                    <a:lumOff val="25000"/>
                  </a:schemeClr>
                </a:solidFill>
                <a:latin typeface="Arial" panose="020B0604020202020204" pitchFamily="34" charset="0"/>
                <a:cs typeface="Arial" panose="020B0604020202020204" pitchFamily="34" charset="0"/>
              </a:rPr>
              <a:t>Planning the conversation:</a:t>
            </a:r>
          </a:p>
          <a:p>
            <a:pPr marL="171450" indent="-171450">
              <a:spcAft>
                <a:spcPts val="300"/>
              </a:spcAft>
              <a:buFont typeface="Arial" panose="020B0604020202020204" pitchFamily="34" charset="0"/>
              <a:buChar char="•"/>
            </a:pPr>
            <a:r>
              <a:rPr lang="en-US" sz="1200" dirty="0">
                <a:solidFill>
                  <a:schemeClr val="tx1">
                    <a:lumMod val="75000"/>
                    <a:lumOff val="25000"/>
                  </a:schemeClr>
                </a:solidFill>
                <a:latin typeface="Arial" panose="020B0604020202020204" pitchFamily="34" charset="0"/>
                <a:cs typeface="Arial" panose="020B0604020202020204" pitchFamily="34" charset="0"/>
              </a:rPr>
              <a:t>Ensure you have a confidential space to hold the conversation – whether it’s taking place in person or virtually.</a:t>
            </a:r>
          </a:p>
          <a:p>
            <a:pPr marL="171450" indent="-171450">
              <a:spcAft>
                <a:spcPts val="300"/>
              </a:spcAft>
              <a:buFont typeface="Arial" panose="020B0604020202020204" pitchFamily="34" charset="0"/>
              <a:buChar char="•"/>
            </a:pPr>
            <a:r>
              <a:rPr lang="en-GB" sz="1200" dirty="0">
                <a:solidFill>
                  <a:schemeClr val="tx1">
                    <a:lumMod val="75000"/>
                    <a:lumOff val="25000"/>
                  </a:schemeClr>
                </a:solidFill>
                <a:latin typeface="Arial" panose="020B0604020202020204" pitchFamily="34" charset="0"/>
                <a:cs typeface="Arial" panose="020B0604020202020204" pitchFamily="34" charset="0"/>
              </a:rPr>
              <a:t>Give your colleague any templates you wish to complete before you meet so they have time to think about what they would like to discuss.</a:t>
            </a:r>
          </a:p>
          <a:p>
            <a:pPr marL="171450" indent="-171450">
              <a:spcAft>
                <a:spcPts val="300"/>
              </a:spcAft>
              <a:buFont typeface="Arial" panose="020B0604020202020204" pitchFamily="34" charset="0"/>
              <a:buChar char="•"/>
            </a:pPr>
            <a:r>
              <a:rPr lang="en-US" sz="1200" dirty="0">
                <a:solidFill>
                  <a:schemeClr val="tx1">
                    <a:lumMod val="75000"/>
                    <a:lumOff val="25000"/>
                  </a:schemeClr>
                </a:solidFill>
                <a:latin typeface="Arial" panose="020B0604020202020204" pitchFamily="34" charset="0"/>
                <a:cs typeface="Arial" panose="020B0604020202020204" pitchFamily="34" charset="0"/>
              </a:rPr>
              <a:t>Prepare by reading your organisation’s guidance and help the staff member prepare by ensuring they do the same.</a:t>
            </a:r>
            <a:endParaRPr lang="en-GB" sz="1200" dirty="0">
              <a:solidFill>
                <a:schemeClr val="tx1">
                  <a:lumMod val="75000"/>
                  <a:lumOff val="25000"/>
                </a:schemeClr>
              </a:solidFill>
              <a:latin typeface="Arial" panose="020B0604020202020204" pitchFamily="34" charset="0"/>
              <a:cs typeface="Arial" panose="020B0604020202020204" pitchFamily="34" charset="0"/>
            </a:endParaRPr>
          </a:p>
          <a:p>
            <a:pPr>
              <a:spcAft>
                <a:spcPts val="300"/>
              </a:spcAft>
            </a:pPr>
            <a:endParaRPr lang="en-GB" sz="1200" b="1" dirty="0">
              <a:solidFill>
                <a:schemeClr val="tx1">
                  <a:lumMod val="75000"/>
                  <a:lumOff val="25000"/>
                </a:schemeClr>
              </a:solidFill>
              <a:latin typeface="Arial" panose="020B0604020202020204" pitchFamily="34" charset="0"/>
              <a:cs typeface="Arial" panose="020B0604020202020204" pitchFamily="34" charset="0"/>
            </a:endParaRPr>
          </a:p>
          <a:p>
            <a:pPr>
              <a:spcAft>
                <a:spcPts val="300"/>
              </a:spcAft>
            </a:pPr>
            <a:r>
              <a:rPr lang="en-GB" sz="1200" b="1" dirty="0">
                <a:solidFill>
                  <a:schemeClr val="tx1">
                    <a:lumMod val="75000"/>
                    <a:lumOff val="25000"/>
                  </a:schemeClr>
                </a:solidFill>
                <a:latin typeface="Arial" panose="020B0604020202020204" pitchFamily="34" charset="0"/>
                <a:cs typeface="Arial" panose="020B0604020202020204" pitchFamily="34" charset="0"/>
              </a:rPr>
              <a:t>Starting the conversation:</a:t>
            </a:r>
          </a:p>
          <a:p>
            <a:pPr>
              <a:spcAft>
                <a:spcPts val="300"/>
              </a:spcAft>
            </a:pPr>
            <a:r>
              <a:rPr lang="en-GB" sz="1200" dirty="0">
                <a:solidFill>
                  <a:schemeClr val="tx1">
                    <a:lumMod val="75000"/>
                    <a:lumOff val="25000"/>
                  </a:schemeClr>
                </a:solidFill>
                <a:latin typeface="Arial" panose="020B0604020202020204" pitchFamily="34" charset="0"/>
                <a:cs typeface="Arial" panose="020B0604020202020204" pitchFamily="34" charset="0"/>
              </a:rPr>
              <a:t>Reassure them that this confidential conversation is there to support them </a:t>
            </a:r>
            <a:r>
              <a:rPr lang="en-US" sz="1200" dirty="0">
                <a:solidFill>
                  <a:schemeClr val="tx1">
                    <a:lumMod val="75000"/>
                    <a:lumOff val="25000"/>
                  </a:schemeClr>
                </a:solidFill>
                <a:latin typeface="Arial" panose="020B0604020202020204" pitchFamily="34" charset="0"/>
                <a:cs typeface="Arial" panose="020B0604020202020204" pitchFamily="34" charset="0"/>
              </a:rPr>
              <a:t>and make it clear you can have a follow-up conversation if needed.</a:t>
            </a:r>
            <a:r>
              <a:rPr lang="en-GB" sz="1200" dirty="0">
                <a:solidFill>
                  <a:schemeClr val="tx1">
                    <a:lumMod val="75000"/>
                    <a:lumOff val="25000"/>
                  </a:schemeClr>
                </a:solidFill>
                <a:latin typeface="Arial" panose="020B0604020202020204" pitchFamily="34" charset="0"/>
                <a:cs typeface="Arial" panose="020B0604020202020204" pitchFamily="34" charset="0"/>
              </a:rPr>
              <a:t>  You can start with a simple “</a:t>
            </a:r>
            <a:r>
              <a:rPr lang="en-GB" sz="1200" b="1" i="1" dirty="0">
                <a:solidFill>
                  <a:schemeClr val="tx1">
                    <a:lumMod val="75000"/>
                    <a:lumOff val="25000"/>
                  </a:schemeClr>
                </a:solidFill>
                <a:latin typeface="Arial" panose="020B0604020202020204" pitchFamily="34" charset="0"/>
                <a:cs typeface="Arial" panose="020B0604020202020204" pitchFamily="34" charset="0"/>
              </a:rPr>
              <a:t>How have you been</a:t>
            </a:r>
            <a:r>
              <a:rPr lang="en-GB" sz="1200" dirty="0">
                <a:solidFill>
                  <a:schemeClr val="tx1">
                    <a:lumMod val="75000"/>
                    <a:lumOff val="25000"/>
                  </a:schemeClr>
                </a:solidFill>
                <a:latin typeface="Arial" panose="020B0604020202020204" pitchFamily="34" charset="0"/>
                <a:cs typeface="Arial" panose="020B0604020202020204" pitchFamily="34" charset="0"/>
              </a:rPr>
              <a:t>?” or ‘</a:t>
            </a:r>
            <a:r>
              <a:rPr lang="en-GB" sz="1200" b="1" i="1" dirty="0">
                <a:solidFill>
                  <a:schemeClr val="tx1">
                    <a:lumMod val="75000"/>
                    <a:lumOff val="25000"/>
                  </a:schemeClr>
                </a:solidFill>
                <a:latin typeface="Arial" panose="020B0604020202020204" pitchFamily="34" charset="0"/>
                <a:cs typeface="Arial" panose="020B0604020202020204" pitchFamily="34" charset="0"/>
              </a:rPr>
              <a:t>How are you</a:t>
            </a:r>
            <a:r>
              <a:rPr lang="en-GB" sz="1200" b="1" dirty="0">
                <a:solidFill>
                  <a:schemeClr val="tx1">
                    <a:lumMod val="75000"/>
                    <a:lumOff val="25000"/>
                  </a:schemeClr>
                </a:solidFill>
                <a:latin typeface="Arial" panose="020B0604020202020204" pitchFamily="34" charset="0"/>
                <a:cs typeface="Arial" panose="020B0604020202020204" pitchFamily="34" charset="0"/>
              </a:rPr>
              <a:t>?’</a:t>
            </a:r>
            <a:br>
              <a:rPr lang="en-GB" sz="1200" b="1" dirty="0">
                <a:solidFill>
                  <a:schemeClr val="tx1">
                    <a:lumMod val="75000"/>
                    <a:lumOff val="25000"/>
                  </a:schemeClr>
                </a:solidFill>
                <a:latin typeface="Arial" panose="020B0604020202020204" pitchFamily="34" charset="0"/>
                <a:cs typeface="Arial" panose="020B0604020202020204" pitchFamily="34" charset="0"/>
              </a:rPr>
            </a:br>
            <a:endParaRPr lang="en-GB" sz="1200" dirty="0">
              <a:solidFill>
                <a:schemeClr val="tx1">
                  <a:lumMod val="75000"/>
                  <a:lumOff val="25000"/>
                </a:schemeClr>
              </a:solidFill>
              <a:latin typeface="Arial" panose="020B0604020202020204" pitchFamily="34" charset="0"/>
              <a:cs typeface="Arial" panose="020B0604020202020204" pitchFamily="34" charset="0"/>
            </a:endParaRPr>
          </a:p>
          <a:p>
            <a:pPr>
              <a:spcAft>
                <a:spcPts val="300"/>
              </a:spcAft>
            </a:pPr>
            <a:r>
              <a:rPr lang="en-GB" sz="1200" b="1" dirty="0">
                <a:solidFill>
                  <a:schemeClr val="tx1">
                    <a:lumMod val="75000"/>
                    <a:lumOff val="25000"/>
                  </a:schemeClr>
                </a:solidFill>
                <a:latin typeface="Arial" panose="020B0604020202020204" pitchFamily="34" charset="0"/>
                <a:cs typeface="Arial" panose="020B0604020202020204" pitchFamily="34" charset="0"/>
              </a:rPr>
              <a:t>Exploring wellbeing:</a:t>
            </a:r>
          </a:p>
          <a:p>
            <a:pPr>
              <a:spcAft>
                <a:spcPts val="300"/>
              </a:spcAft>
            </a:pPr>
            <a:r>
              <a:rPr lang="en-GB" sz="1200" dirty="0">
                <a:solidFill>
                  <a:schemeClr val="tx1">
                    <a:lumMod val="75000"/>
                    <a:lumOff val="25000"/>
                  </a:schemeClr>
                </a:solidFill>
                <a:latin typeface="Arial" panose="020B0604020202020204" pitchFamily="34" charset="0"/>
                <a:cs typeface="Arial" panose="020B0604020202020204" pitchFamily="34" charset="0"/>
              </a:rPr>
              <a:t>Make sure the conversation allows you to explore their wellbeing.  You can use open questions, such as:</a:t>
            </a:r>
          </a:p>
          <a:p>
            <a:pPr marL="285750" indent="-285750">
              <a:spcAft>
                <a:spcPts val="300"/>
              </a:spcAft>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How is your general wellbeing at the moment?</a:t>
            </a:r>
          </a:p>
          <a:p>
            <a:pPr marL="285750" indent="-285750">
              <a:spcAft>
                <a:spcPts val="300"/>
              </a:spcAft>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What might be having an impact of your health and wellbeing?  </a:t>
            </a:r>
          </a:p>
          <a:p>
            <a:pPr marL="285750" indent="-285750">
              <a:spcAft>
                <a:spcPts val="300"/>
              </a:spcAft>
              <a:buFont typeface="Arial" panose="020B0604020202020204" pitchFamily="34" charset="0"/>
              <a:buChar char="•"/>
            </a:pPr>
            <a:r>
              <a:rPr lang="en-US" sz="1200" b="1" dirty="0">
                <a:solidFill>
                  <a:schemeClr val="tx1">
                    <a:lumMod val="75000"/>
                    <a:lumOff val="25000"/>
                  </a:schemeClr>
                </a:solidFill>
                <a:latin typeface="Arial" panose="020B0604020202020204" pitchFamily="34" charset="0"/>
                <a:cs typeface="Arial" panose="020B0604020202020204" pitchFamily="34" charset="0"/>
              </a:rPr>
              <a:t>How are things going, both inside and outside of work?</a:t>
            </a:r>
          </a:p>
          <a:p>
            <a:pPr marL="285750" indent="-285750">
              <a:spcAft>
                <a:spcPts val="300"/>
              </a:spcAft>
              <a:buFont typeface="Arial" panose="020B0604020202020204" pitchFamily="34" charset="0"/>
              <a:buChar char="•"/>
            </a:pPr>
            <a:r>
              <a:rPr lang="en-GB" sz="1200" b="1" dirty="0">
                <a:solidFill>
                  <a:schemeClr val="tx1">
                    <a:lumMod val="75000"/>
                    <a:lumOff val="25000"/>
                  </a:schemeClr>
                </a:solidFill>
                <a:latin typeface="Arial" panose="020B0604020202020204" pitchFamily="34" charset="0"/>
                <a:cs typeface="Arial" panose="020B0604020202020204" pitchFamily="34" charset="0"/>
              </a:rPr>
              <a:t>Tell me more about that…? </a:t>
            </a:r>
          </a:p>
          <a:p>
            <a:pPr marL="285750" indent="-285750">
              <a:spcAft>
                <a:spcPts val="300"/>
              </a:spcAft>
              <a:buFont typeface="Arial" panose="020B0604020202020204" pitchFamily="34" charset="0"/>
              <a:buChar char="•"/>
            </a:pPr>
            <a:r>
              <a:rPr lang="en-GB" sz="1200" b="1" dirty="0">
                <a:solidFill>
                  <a:schemeClr val="tx1">
                    <a:lumMod val="75000"/>
                    <a:lumOff val="25000"/>
                  </a:schemeClr>
                </a:solidFill>
                <a:latin typeface="Arial" panose="020B0604020202020204" pitchFamily="34" charset="0"/>
                <a:cs typeface="Arial" panose="020B0604020202020204" pitchFamily="34" charset="0"/>
              </a:rPr>
              <a:t>Can you give me some examples…</a:t>
            </a:r>
          </a:p>
          <a:p>
            <a:pPr>
              <a:spcAft>
                <a:spcPts val="300"/>
              </a:spcAft>
            </a:pPr>
            <a:r>
              <a:rPr lang="en-GB" sz="1200" dirty="0">
                <a:solidFill>
                  <a:schemeClr val="tx1">
                    <a:lumMod val="75000"/>
                    <a:lumOff val="25000"/>
                  </a:schemeClr>
                </a:solidFill>
                <a:latin typeface="Arial" panose="020B0604020202020204" pitchFamily="34" charset="0"/>
                <a:cs typeface="Arial" panose="020B0604020202020204" pitchFamily="34" charset="0"/>
              </a:rPr>
              <a:t>Use this sheet to explore different aspects of wellbeing and remember to consider factors inside and outside of work.</a:t>
            </a:r>
          </a:p>
          <a:p>
            <a:endParaRPr lang="en-GB" sz="11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9191BC42-F4D8-459A-A40C-22520E33F828}"/>
              </a:ext>
            </a:extLst>
          </p:cNvPr>
          <p:cNvSpPr/>
          <p:nvPr/>
        </p:nvSpPr>
        <p:spPr>
          <a:xfrm>
            <a:off x="207234" y="805032"/>
            <a:ext cx="3258071" cy="276999"/>
          </a:xfrm>
          <a:prstGeom prst="rect">
            <a:avLst/>
          </a:prstGeom>
          <a:noFill/>
        </p:spPr>
        <p:txBody>
          <a:bodyPr wrap="none">
            <a:spAutoFit/>
          </a:bodyPr>
          <a:lstStyle/>
          <a:p>
            <a:r>
              <a:rPr lang="en-GB" sz="1200" b="1" dirty="0">
                <a:solidFill>
                  <a:srgbClr val="0070C0"/>
                </a:solidFill>
                <a:latin typeface="Arial" panose="020B0604020202020204" pitchFamily="34" charset="0"/>
                <a:cs typeface="Arial" panose="020B0604020202020204" pitchFamily="34" charset="0"/>
              </a:rPr>
              <a:t>Tips on how to facilitate the conversation </a:t>
            </a:r>
          </a:p>
        </p:txBody>
      </p:sp>
      <p:sp>
        <p:nvSpPr>
          <p:cNvPr id="23" name="Content Placeholder 1">
            <a:extLst>
              <a:ext uri="{FF2B5EF4-FFF2-40B4-BE49-F238E27FC236}">
                <a16:creationId xmlns:a16="http://schemas.microsoft.com/office/drawing/2014/main" id="{6CD637C1-EF77-43FC-9C24-5E8A98074A8A}"/>
              </a:ext>
            </a:extLst>
          </p:cNvPr>
          <p:cNvSpPr>
            <a:spLocks noGrp="1"/>
          </p:cNvSpPr>
          <p:nvPr>
            <p:ph sz="quarter" idx="10"/>
          </p:nvPr>
        </p:nvSpPr>
        <p:spPr>
          <a:xfrm>
            <a:off x="4670238" y="3516758"/>
            <a:ext cx="7242362" cy="3277074"/>
          </a:xfrm>
        </p:spPr>
        <p:txBody>
          <a:bodyPr/>
          <a:lstStyle/>
          <a:p>
            <a:pPr marL="0" indent="0">
              <a:lnSpc>
                <a:spcPct val="100000"/>
              </a:lnSpc>
              <a:spcBef>
                <a:spcPts val="0"/>
              </a:spcBef>
              <a:spcAft>
                <a:spcPts val="200"/>
              </a:spcAft>
              <a:buNone/>
            </a:pPr>
            <a:r>
              <a:rPr lang="en-GB" sz="1200" b="1" dirty="0">
                <a:solidFill>
                  <a:schemeClr val="tx1">
                    <a:lumMod val="75000"/>
                    <a:lumOff val="25000"/>
                  </a:schemeClr>
                </a:solidFill>
              </a:rPr>
              <a:t>Identifying support</a:t>
            </a:r>
            <a:r>
              <a:rPr lang="en-GB" sz="1200" dirty="0">
                <a:solidFill>
                  <a:schemeClr val="tx1">
                    <a:lumMod val="75000"/>
                    <a:lumOff val="25000"/>
                  </a:schemeClr>
                </a:solidFill>
              </a:rPr>
              <a:t>:</a:t>
            </a:r>
          </a:p>
          <a:p>
            <a:pPr marL="0" indent="0">
              <a:lnSpc>
                <a:spcPct val="100000"/>
              </a:lnSpc>
              <a:spcBef>
                <a:spcPts val="0"/>
              </a:spcBef>
              <a:spcAft>
                <a:spcPts val="200"/>
              </a:spcAft>
              <a:buNone/>
            </a:pPr>
            <a:r>
              <a:rPr lang="en-GB" sz="1200" dirty="0">
                <a:solidFill>
                  <a:schemeClr val="tx1">
                    <a:lumMod val="75000"/>
                    <a:lumOff val="25000"/>
                  </a:schemeClr>
                </a:solidFill>
              </a:rPr>
              <a:t>Use open questions, such as:</a:t>
            </a:r>
          </a:p>
          <a:p>
            <a:pPr marL="0" indent="0">
              <a:lnSpc>
                <a:spcPct val="100000"/>
              </a:lnSpc>
              <a:spcBef>
                <a:spcPts val="0"/>
              </a:spcBef>
              <a:spcAft>
                <a:spcPts val="200"/>
              </a:spcAft>
              <a:buNone/>
            </a:pPr>
            <a:endParaRPr lang="en-GB" sz="1200" dirty="0">
              <a:solidFill>
                <a:schemeClr val="tx1">
                  <a:lumMod val="75000"/>
                  <a:lumOff val="25000"/>
                </a:schemeClr>
              </a:solidFill>
            </a:endParaRPr>
          </a:p>
          <a:p>
            <a:pPr>
              <a:lnSpc>
                <a:spcPct val="100000"/>
              </a:lnSpc>
              <a:spcBef>
                <a:spcPts val="0"/>
              </a:spcBef>
              <a:spcAft>
                <a:spcPts val="200"/>
              </a:spcAft>
            </a:pPr>
            <a:r>
              <a:rPr lang="en-GB" sz="1200" b="1" dirty="0">
                <a:solidFill>
                  <a:schemeClr val="tx1">
                    <a:lumMod val="75000"/>
                    <a:lumOff val="25000"/>
                  </a:schemeClr>
                </a:solidFill>
              </a:rPr>
              <a:t>What can you do to help yourself?</a:t>
            </a:r>
          </a:p>
          <a:p>
            <a:pPr>
              <a:lnSpc>
                <a:spcPct val="100000"/>
              </a:lnSpc>
              <a:spcBef>
                <a:spcPts val="0"/>
              </a:spcBef>
              <a:spcAft>
                <a:spcPts val="200"/>
              </a:spcAft>
            </a:pPr>
            <a:r>
              <a:rPr lang="en-GB" sz="1200" b="1" dirty="0">
                <a:solidFill>
                  <a:schemeClr val="tx1">
                    <a:lumMod val="75000"/>
                    <a:lumOff val="25000"/>
                  </a:schemeClr>
                </a:solidFill>
              </a:rPr>
              <a:t>What can I, the team or the organisation do to support you?</a:t>
            </a:r>
          </a:p>
          <a:p>
            <a:pPr marL="0" indent="0">
              <a:lnSpc>
                <a:spcPct val="100000"/>
              </a:lnSpc>
              <a:spcBef>
                <a:spcPts val="0"/>
              </a:spcBef>
              <a:spcAft>
                <a:spcPts val="200"/>
              </a:spcAft>
              <a:buNone/>
            </a:pPr>
            <a:r>
              <a:rPr lang="en-GB" sz="1200" dirty="0">
                <a:solidFill>
                  <a:schemeClr val="tx1">
                    <a:lumMod val="75000"/>
                    <a:lumOff val="25000"/>
                  </a:schemeClr>
                </a:solidFill>
              </a:rPr>
              <a:t>Be aware of your local wellbeing offers, employee assistance programme and access to formal support services such as Occupational Health and Wellbeing teams. Remember this conversation is not a therapeutic intervention - you are there to identify support and action signposting. </a:t>
            </a:r>
          </a:p>
          <a:p>
            <a:pPr marL="0" indent="0">
              <a:lnSpc>
                <a:spcPct val="100000"/>
              </a:lnSpc>
              <a:spcBef>
                <a:spcPts val="0"/>
              </a:spcBef>
              <a:spcAft>
                <a:spcPts val="200"/>
              </a:spcAft>
              <a:buNone/>
            </a:pPr>
            <a:endParaRPr lang="en-GB" sz="1200" b="1" dirty="0">
              <a:solidFill>
                <a:schemeClr val="tx1">
                  <a:lumMod val="75000"/>
                  <a:lumOff val="25000"/>
                </a:schemeClr>
              </a:solidFill>
            </a:endParaRPr>
          </a:p>
          <a:p>
            <a:pPr marL="0" indent="0">
              <a:lnSpc>
                <a:spcPct val="100000"/>
              </a:lnSpc>
              <a:spcBef>
                <a:spcPts val="0"/>
              </a:spcBef>
              <a:spcAft>
                <a:spcPts val="200"/>
              </a:spcAft>
              <a:buNone/>
            </a:pPr>
            <a:r>
              <a:rPr lang="en-GB" sz="1200" b="1" dirty="0">
                <a:solidFill>
                  <a:schemeClr val="tx1">
                    <a:lumMod val="75000"/>
                    <a:lumOff val="25000"/>
                  </a:schemeClr>
                </a:solidFill>
              </a:rPr>
              <a:t>Supportive actions</a:t>
            </a:r>
            <a:r>
              <a:rPr lang="en-GB" sz="1200" dirty="0">
                <a:solidFill>
                  <a:schemeClr val="tx1">
                    <a:lumMod val="75000"/>
                    <a:lumOff val="25000"/>
                  </a:schemeClr>
                </a:solidFill>
              </a:rPr>
              <a:t>:</a:t>
            </a:r>
          </a:p>
          <a:p>
            <a:pPr marL="0" indent="0">
              <a:lnSpc>
                <a:spcPct val="100000"/>
              </a:lnSpc>
              <a:spcBef>
                <a:spcPts val="0"/>
              </a:spcBef>
              <a:spcAft>
                <a:spcPts val="200"/>
              </a:spcAft>
              <a:buNone/>
            </a:pPr>
            <a:r>
              <a:rPr lang="en-GB" sz="1200" dirty="0">
                <a:solidFill>
                  <a:schemeClr val="tx1">
                    <a:lumMod val="75000"/>
                    <a:lumOff val="25000"/>
                  </a:schemeClr>
                </a:solidFill>
              </a:rPr>
              <a:t>Work together to agree actions that they will take and that you will take. Encourage your colleague to complete a personal wellbeing action plan. Keep the conversation going by agreeing how and when you will work together to review progress. </a:t>
            </a:r>
          </a:p>
          <a:p>
            <a:pPr marL="0" indent="0">
              <a:lnSpc>
                <a:spcPct val="100000"/>
              </a:lnSpc>
              <a:spcBef>
                <a:spcPts val="0"/>
              </a:spcBef>
              <a:spcAft>
                <a:spcPts val="200"/>
              </a:spcAft>
              <a:buNone/>
            </a:pPr>
            <a:endParaRPr lang="en-GB" sz="1200" b="1" dirty="0">
              <a:solidFill>
                <a:schemeClr val="tx1">
                  <a:lumMod val="75000"/>
                  <a:lumOff val="25000"/>
                </a:schemeClr>
              </a:solidFill>
            </a:endParaRPr>
          </a:p>
          <a:p>
            <a:pPr marL="0" indent="0">
              <a:lnSpc>
                <a:spcPct val="100000"/>
              </a:lnSpc>
              <a:spcBef>
                <a:spcPts val="0"/>
              </a:spcBef>
              <a:spcAft>
                <a:spcPts val="200"/>
              </a:spcAft>
              <a:buNone/>
            </a:pPr>
            <a:r>
              <a:rPr lang="en-GB" sz="1200" b="1" dirty="0">
                <a:solidFill>
                  <a:schemeClr val="tx1">
                    <a:lumMod val="75000"/>
                    <a:lumOff val="25000"/>
                  </a:schemeClr>
                </a:solidFill>
              </a:rPr>
              <a:t>Next steps:</a:t>
            </a:r>
          </a:p>
          <a:p>
            <a:pPr marL="0" indent="0">
              <a:lnSpc>
                <a:spcPct val="100000"/>
              </a:lnSpc>
              <a:spcBef>
                <a:spcPts val="0"/>
              </a:spcBef>
              <a:spcAft>
                <a:spcPts val="200"/>
              </a:spcAft>
              <a:buNone/>
            </a:pPr>
            <a:r>
              <a:rPr lang="en-GB" sz="1200" dirty="0">
                <a:solidFill>
                  <a:schemeClr val="tx1">
                    <a:lumMod val="75000"/>
                    <a:lumOff val="25000"/>
                  </a:schemeClr>
                </a:solidFill>
              </a:rPr>
              <a:t>Follow up with any links to signposting discussed in the conversation</a:t>
            </a:r>
          </a:p>
        </p:txBody>
      </p:sp>
      <p:sp>
        <p:nvSpPr>
          <p:cNvPr id="25" name="TextBox 24">
            <a:extLst>
              <a:ext uri="{FF2B5EF4-FFF2-40B4-BE49-F238E27FC236}">
                <a16:creationId xmlns:a16="http://schemas.microsoft.com/office/drawing/2014/main" id="{1BB60ACB-6A9C-4E60-BC7A-4CE1935590FA}"/>
              </a:ext>
            </a:extLst>
          </p:cNvPr>
          <p:cNvSpPr txBox="1"/>
          <p:nvPr/>
        </p:nvSpPr>
        <p:spPr>
          <a:xfrm>
            <a:off x="4670238" y="1031942"/>
            <a:ext cx="7350386" cy="2418164"/>
          </a:xfrm>
          <a:prstGeom prst="roundRect">
            <a:avLst>
              <a:gd name="adj" fmla="val 2062"/>
            </a:avLst>
          </a:prstGeom>
          <a:noFill/>
        </p:spPr>
        <p:style>
          <a:lnRef idx="2">
            <a:schemeClr val="accent1"/>
          </a:lnRef>
          <a:fillRef idx="1">
            <a:schemeClr val="lt1"/>
          </a:fillRef>
          <a:effectRef idx="0">
            <a:schemeClr val="accent1"/>
          </a:effectRef>
          <a:fontRef idx="minor">
            <a:schemeClr val="dk1"/>
          </a:fontRef>
        </p:style>
        <p:txBody>
          <a:bodyPr wrap="square" lIns="72000" tIns="36000" rIns="72000" bIns="36000" rtlCol="0">
            <a:noAutofit/>
          </a:bodyPr>
          <a:lstStyle/>
          <a:p>
            <a:endParaRPr lang="en-GB" sz="1400" dirty="0"/>
          </a:p>
        </p:txBody>
      </p:sp>
      <p:pic>
        <p:nvPicPr>
          <p:cNvPr id="26" name="Picture 2" descr="Single stick figure, hand drawn in very simple lines - Stick Figure -  Posters and Art Prints | TeePublic">
            <a:extLst>
              <a:ext uri="{FF2B5EF4-FFF2-40B4-BE49-F238E27FC236}">
                <a16:creationId xmlns:a16="http://schemas.microsoft.com/office/drawing/2014/main" id="{1B3EEDFF-3110-4FF7-9287-008DCA7A09C2}"/>
              </a:ext>
            </a:extLst>
          </p:cNvPr>
          <p:cNvPicPr>
            <a:picLocks noChangeAspect="1" noChangeArrowheads="1"/>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p:blipFill>
        <p:spPr bwMode="auto">
          <a:xfrm>
            <a:off x="7966644" y="1941639"/>
            <a:ext cx="632500" cy="1188062"/>
          </a:xfrm>
          <a:prstGeom prst="rect">
            <a:avLst/>
          </a:prstGeom>
          <a:solidFill>
            <a:schemeClr val="accent3">
              <a:lumMod val="20000"/>
              <a:lumOff val="80000"/>
            </a:schemeClr>
          </a:solidFill>
        </p:spPr>
      </p:pic>
      <p:sp>
        <p:nvSpPr>
          <p:cNvPr id="27" name="Speech Bubble: Rectangle with Corners Rounded 26">
            <a:extLst>
              <a:ext uri="{FF2B5EF4-FFF2-40B4-BE49-F238E27FC236}">
                <a16:creationId xmlns:a16="http://schemas.microsoft.com/office/drawing/2014/main" id="{FD92586A-0883-4C5C-AB41-B101F3879C19}"/>
              </a:ext>
            </a:extLst>
          </p:cNvPr>
          <p:cNvSpPr/>
          <p:nvPr/>
        </p:nvSpPr>
        <p:spPr>
          <a:xfrm>
            <a:off x="5214306" y="1305646"/>
            <a:ext cx="2011498" cy="563653"/>
          </a:xfrm>
          <a:prstGeom prst="wedgeRoundRectCallout">
            <a:avLst>
              <a:gd name="adj1" fmla="val 73463"/>
              <a:gd name="adj2" fmla="val 52650"/>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Mental health, emotional, psychological, stress</a:t>
            </a:r>
          </a:p>
        </p:txBody>
      </p:sp>
      <p:sp>
        <p:nvSpPr>
          <p:cNvPr id="28" name="Speech Bubble: Rectangle with Corners Rounded 27">
            <a:extLst>
              <a:ext uri="{FF2B5EF4-FFF2-40B4-BE49-F238E27FC236}">
                <a16:creationId xmlns:a16="http://schemas.microsoft.com/office/drawing/2014/main" id="{8CC2B706-A415-40B5-80B1-BE979A16527B}"/>
              </a:ext>
            </a:extLst>
          </p:cNvPr>
          <p:cNvSpPr/>
          <p:nvPr/>
        </p:nvSpPr>
        <p:spPr>
          <a:xfrm>
            <a:off x="9536851" y="1318118"/>
            <a:ext cx="2011497" cy="548688"/>
          </a:xfrm>
          <a:prstGeom prst="wedgeRoundRectCallout">
            <a:avLst>
              <a:gd name="adj1" fmla="val -79443"/>
              <a:gd name="adj2" fmla="val 70830"/>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Physical health, nutrition, rest, sleep, exercise, injury</a:t>
            </a:r>
          </a:p>
        </p:txBody>
      </p:sp>
      <p:sp>
        <p:nvSpPr>
          <p:cNvPr id="29" name="Speech Bubble: Rectangle with Corners Rounded 28">
            <a:extLst>
              <a:ext uri="{FF2B5EF4-FFF2-40B4-BE49-F238E27FC236}">
                <a16:creationId xmlns:a16="http://schemas.microsoft.com/office/drawing/2014/main" id="{7F3BB5EF-152E-4560-8CDF-D44FE704BDFB}"/>
              </a:ext>
            </a:extLst>
          </p:cNvPr>
          <p:cNvSpPr/>
          <p:nvPr/>
        </p:nvSpPr>
        <p:spPr>
          <a:xfrm>
            <a:off x="7302879" y="1204046"/>
            <a:ext cx="919762" cy="354754"/>
          </a:xfrm>
          <a:prstGeom prst="wedgeRoundRectCallout">
            <a:avLst>
              <a:gd name="adj1" fmla="val -3592"/>
              <a:gd name="adj2" fmla="val 82383"/>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Financial</a:t>
            </a:r>
          </a:p>
        </p:txBody>
      </p:sp>
      <p:sp>
        <p:nvSpPr>
          <p:cNvPr id="30" name="Speech Bubble: Rectangle with Corners Rounded 29">
            <a:extLst>
              <a:ext uri="{FF2B5EF4-FFF2-40B4-BE49-F238E27FC236}">
                <a16:creationId xmlns:a16="http://schemas.microsoft.com/office/drawing/2014/main" id="{51B5DF85-8A59-46CB-9F16-37B6BC7D3D77}"/>
              </a:ext>
            </a:extLst>
          </p:cNvPr>
          <p:cNvSpPr/>
          <p:nvPr/>
        </p:nvSpPr>
        <p:spPr>
          <a:xfrm>
            <a:off x="9802257" y="2589479"/>
            <a:ext cx="1745166" cy="346595"/>
          </a:xfrm>
          <a:prstGeom prst="wedgeRoundRectCallout">
            <a:avLst>
              <a:gd name="adj1" fmla="val -67814"/>
              <a:gd name="adj2" fmla="val 4045"/>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Social and relationships</a:t>
            </a:r>
          </a:p>
        </p:txBody>
      </p:sp>
      <p:sp>
        <p:nvSpPr>
          <p:cNvPr id="31" name="Speech Bubble: Rectangle with Corners Rounded 30">
            <a:extLst>
              <a:ext uri="{FF2B5EF4-FFF2-40B4-BE49-F238E27FC236}">
                <a16:creationId xmlns:a16="http://schemas.microsoft.com/office/drawing/2014/main" id="{BB1E89EC-5A7C-4A48-A075-2EC795B24A56}"/>
              </a:ext>
            </a:extLst>
          </p:cNvPr>
          <p:cNvSpPr/>
          <p:nvPr/>
        </p:nvSpPr>
        <p:spPr>
          <a:xfrm>
            <a:off x="5210693" y="2535670"/>
            <a:ext cx="1552839" cy="366301"/>
          </a:xfrm>
          <a:prstGeom prst="wedgeRoundRectCallout">
            <a:avLst>
              <a:gd name="adj1" fmla="val 81850"/>
              <a:gd name="adj2" fmla="val 6802"/>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Personal safety</a:t>
            </a:r>
          </a:p>
        </p:txBody>
      </p:sp>
      <p:sp>
        <p:nvSpPr>
          <p:cNvPr id="32" name="Speech Bubble: Rectangle with Corners Rounded 31">
            <a:extLst>
              <a:ext uri="{FF2B5EF4-FFF2-40B4-BE49-F238E27FC236}">
                <a16:creationId xmlns:a16="http://schemas.microsoft.com/office/drawing/2014/main" id="{78C212E7-4BB3-4356-B9FF-212DC28797B3}"/>
              </a:ext>
            </a:extLst>
          </p:cNvPr>
          <p:cNvSpPr/>
          <p:nvPr/>
        </p:nvSpPr>
        <p:spPr>
          <a:xfrm>
            <a:off x="8429438" y="1196525"/>
            <a:ext cx="1008381" cy="354754"/>
          </a:xfrm>
          <a:prstGeom prst="wedgeRoundRectCallout">
            <a:avLst>
              <a:gd name="adj1" fmla="val 5533"/>
              <a:gd name="adj2" fmla="val 93195"/>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Lifestyle</a:t>
            </a:r>
          </a:p>
        </p:txBody>
      </p:sp>
      <p:sp>
        <p:nvSpPr>
          <p:cNvPr id="33" name="Speech Bubble: Rectangle with Corners Rounded 32">
            <a:extLst>
              <a:ext uri="{FF2B5EF4-FFF2-40B4-BE49-F238E27FC236}">
                <a16:creationId xmlns:a16="http://schemas.microsoft.com/office/drawing/2014/main" id="{E981221A-3AF5-48F2-A6F1-C756EE1D75D3}"/>
              </a:ext>
            </a:extLst>
          </p:cNvPr>
          <p:cNvSpPr/>
          <p:nvPr/>
        </p:nvSpPr>
        <p:spPr>
          <a:xfrm>
            <a:off x="5210693" y="3023064"/>
            <a:ext cx="1747921" cy="346594"/>
          </a:xfrm>
          <a:prstGeom prst="wedgeRoundRectCallout">
            <a:avLst>
              <a:gd name="adj1" fmla="val 72345"/>
              <a:gd name="adj2" fmla="val -51313"/>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Cultural and spiritual</a:t>
            </a:r>
          </a:p>
        </p:txBody>
      </p:sp>
      <p:sp>
        <p:nvSpPr>
          <p:cNvPr id="34" name="Speech Bubble: Rectangle with Corners Rounded 33">
            <a:extLst>
              <a:ext uri="{FF2B5EF4-FFF2-40B4-BE49-F238E27FC236}">
                <a16:creationId xmlns:a16="http://schemas.microsoft.com/office/drawing/2014/main" id="{5369EDC3-7B5C-4DF1-A532-ADBEE43DCF15}"/>
              </a:ext>
            </a:extLst>
          </p:cNvPr>
          <p:cNvSpPr/>
          <p:nvPr/>
        </p:nvSpPr>
        <p:spPr>
          <a:xfrm>
            <a:off x="5214306" y="1977960"/>
            <a:ext cx="1507514" cy="449049"/>
          </a:xfrm>
          <a:prstGeom prst="wedgeRoundRectCallout">
            <a:avLst>
              <a:gd name="adj1" fmla="val 73274"/>
              <a:gd name="adj2" fmla="val 9432"/>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Occupational and work environment</a:t>
            </a:r>
          </a:p>
        </p:txBody>
      </p:sp>
      <p:sp>
        <p:nvSpPr>
          <p:cNvPr id="35" name="Speech Bubble: Rectangle with Corners Rounded 34">
            <a:extLst>
              <a:ext uri="{FF2B5EF4-FFF2-40B4-BE49-F238E27FC236}">
                <a16:creationId xmlns:a16="http://schemas.microsoft.com/office/drawing/2014/main" id="{0F19BD68-24CA-4588-888A-ED81A8655DA5}"/>
              </a:ext>
            </a:extLst>
          </p:cNvPr>
          <p:cNvSpPr/>
          <p:nvPr/>
        </p:nvSpPr>
        <p:spPr>
          <a:xfrm>
            <a:off x="9489287" y="3021040"/>
            <a:ext cx="2088515" cy="346594"/>
          </a:xfrm>
          <a:prstGeom prst="wedgeRoundRectCallout">
            <a:avLst>
              <a:gd name="adj1" fmla="val -69368"/>
              <a:gd name="adj2" fmla="val -56794"/>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Learning and personal growth</a:t>
            </a:r>
          </a:p>
        </p:txBody>
      </p:sp>
      <p:sp>
        <p:nvSpPr>
          <p:cNvPr id="36" name="Speech Bubble: Rectangle with Corners Rounded 35">
            <a:extLst>
              <a:ext uri="{FF2B5EF4-FFF2-40B4-BE49-F238E27FC236}">
                <a16:creationId xmlns:a16="http://schemas.microsoft.com/office/drawing/2014/main" id="{920C871F-E23C-4D73-A063-C5BEB04AFD41}"/>
              </a:ext>
            </a:extLst>
          </p:cNvPr>
          <p:cNvSpPr/>
          <p:nvPr/>
        </p:nvSpPr>
        <p:spPr>
          <a:xfrm>
            <a:off x="9959549" y="1984882"/>
            <a:ext cx="1587874" cy="449049"/>
          </a:xfrm>
          <a:prstGeom prst="wedgeRoundRectCallout">
            <a:avLst>
              <a:gd name="adj1" fmla="val -75189"/>
              <a:gd name="adj2" fmla="val 20804"/>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Home life and caring responsibilities</a:t>
            </a:r>
          </a:p>
        </p:txBody>
      </p:sp>
    </p:spTree>
    <p:extLst>
      <p:ext uri="{BB962C8B-B14F-4D97-AF65-F5344CB8AC3E}">
        <p14:creationId xmlns:p14="http://schemas.microsoft.com/office/powerpoint/2010/main" val="3870381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571F6513-82C4-48A8-9AEC-918797766D28}"/>
              </a:ext>
            </a:extLst>
          </p:cNvPr>
          <p:cNvSpPr txBox="1"/>
          <p:nvPr/>
        </p:nvSpPr>
        <p:spPr>
          <a:xfrm>
            <a:off x="3948126" y="1080068"/>
            <a:ext cx="7822696" cy="2347774"/>
          </a:xfrm>
          <a:prstGeom prst="roundRect">
            <a:avLst>
              <a:gd name="adj" fmla="val 2062"/>
            </a:avLst>
          </a:prstGeom>
          <a:noFill/>
        </p:spPr>
        <p:style>
          <a:lnRef idx="2">
            <a:schemeClr val="accent1"/>
          </a:lnRef>
          <a:fillRef idx="1">
            <a:schemeClr val="lt1"/>
          </a:fillRef>
          <a:effectRef idx="0">
            <a:schemeClr val="accent1"/>
          </a:effectRef>
          <a:fontRef idx="minor">
            <a:schemeClr val="dk1"/>
          </a:fontRef>
        </p:style>
        <p:txBody>
          <a:bodyPr wrap="square" lIns="72000" tIns="36000" rIns="72000" bIns="36000" rtlCol="0">
            <a:noAutofit/>
          </a:bodyPr>
          <a:lstStyle/>
          <a:p>
            <a:endParaRPr lang="en-GB" sz="1400" dirty="0"/>
          </a:p>
        </p:txBody>
      </p:sp>
      <p:sp>
        <p:nvSpPr>
          <p:cNvPr id="5" name="Title 2">
            <a:extLst>
              <a:ext uri="{FF2B5EF4-FFF2-40B4-BE49-F238E27FC236}">
                <a16:creationId xmlns:a16="http://schemas.microsoft.com/office/drawing/2014/main" id="{3B230BE4-7BD0-4D3D-855B-044D88DAB34C}"/>
              </a:ext>
            </a:extLst>
          </p:cNvPr>
          <p:cNvSpPr txBox="1">
            <a:spLocks/>
          </p:cNvSpPr>
          <p:nvPr/>
        </p:nvSpPr>
        <p:spPr>
          <a:xfrm>
            <a:off x="168215" y="221158"/>
            <a:ext cx="11028279" cy="611649"/>
          </a:xfrm>
          <a:prstGeom prst="rect">
            <a:avLst/>
          </a:prstGeom>
        </p:spPr>
        <p:txBody>
          <a:bodyPr/>
          <a:lstStyle>
            <a:lvl1pPr algn="l" defTabSz="914377"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pPr marL="0" marR="0" lvl="0" indent="0" algn="l" defTabSz="914377" rtl="0" eaLnBrk="1" fontAlgn="auto" latinLnBrk="0" hangingPunct="1">
              <a:lnSpc>
                <a:spcPct val="90000"/>
              </a:lnSpc>
              <a:spcBef>
                <a:spcPct val="0"/>
              </a:spcBef>
              <a:spcAft>
                <a:spcPts val="0"/>
              </a:spcAft>
              <a:buClrTx/>
              <a:buSzTx/>
              <a:buFontTx/>
              <a:buNone/>
              <a:tabLst/>
              <a:defRPr/>
            </a:pPr>
            <a:r>
              <a:rPr kumimoji="0" lang="en-GB" sz="3600" b="0" i="0" u="none" strike="noStrike" kern="1200" cap="none" spc="0" normalizeH="0" baseline="0" noProof="0" dirty="0">
                <a:ln>
                  <a:noFill/>
                </a:ln>
                <a:solidFill>
                  <a:srgbClr val="005EB8"/>
                </a:solidFill>
                <a:effectLst/>
                <a:uLnTx/>
                <a:uFillTx/>
                <a:latin typeface="Arial" panose="020B0604020202020204" pitchFamily="34" charset="0"/>
                <a:ea typeface="+mj-ea"/>
                <a:cs typeface="Arial" panose="020B0604020202020204" pitchFamily="34" charset="0"/>
              </a:rPr>
              <a:t>Appendix 2: </a:t>
            </a:r>
            <a:r>
              <a:rPr lang="en-GB" dirty="0"/>
              <a:t>Example wellbeing action plan</a:t>
            </a:r>
            <a:endParaRPr kumimoji="0" lang="en-GB" sz="3600" b="0" i="0" u="none" strike="noStrike" kern="1200" cap="none" spc="0" normalizeH="0" baseline="0" noProof="0" dirty="0">
              <a:ln>
                <a:noFill/>
              </a:ln>
              <a:solidFill>
                <a:srgbClr val="005EB8"/>
              </a:solidFill>
              <a:effectLst/>
              <a:uLnTx/>
              <a:uFillTx/>
              <a:latin typeface="Arial" panose="020B0604020202020204" pitchFamily="34" charset="0"/>
              <a:ea typeface="+mj-ea"/>
              <a:cs typeface="Arial" panose="020B0604020202020204" pitchFamily="34" charset="0"/>
            </a:endParaRPr>
          </a:p>
        </p:txBody>
      </p:sp>
      <p:sp>
        <p:nvSpPr>
          <p:cNvPr id="2" name="TextBox 1">
            <a:extLst>
              <a:ext uri="{FF2B5EF4-FFF2-40B4-BE49-F238E27FC236}">
                <a16:creationId xmlns:a16="http://schemas.microsoft.com/office/drawing/2014/main" id="{DE0959F7-A4E1-445D-A169-47E60668B7F6}"/>
              </a:ext>
            </a:extLst>
          </p:cNvPr>
          <p:cNvSpPr txBox="1"/>
          <p:nvPr/>
        </p:nvSpPr>
        <p:spPr>
          <a:xfrm>
            <a:off x="171376" y="1069539"/>
            <a:ext cx="3486224" cy="1208875"/>
          </a:xfrm>
          <a:prstGeom prst="roundRect">
            <a:avLst>
              <a:gd name="adj" fmla="val 5111"/>
            </a:avLst>
          </a:prstGeom>
          <a:noFill/>
        </p:spPr>
        <p:style>
          <a:lnRef idx="2">
            <a:schemeClr val="accent1"/>
          </a:lnRef>
          <a:fillRef idx="1">
            <a:schemeClr val="lt1"/>
          </a:fillRef>
          <a:effectRef idx="0">
            <a:schemeClr val="accent1"/>
          </a:effectRef>
          <a:fontRef idx="minor">
            <a:schemeClr val="dk1"/>
          </a:fontRef>
        </p:style>
        <p:txBody>
          <a:bodyPr wrap="square" lIns="72000" tIns="36000" rIns="72000" bIns="36000" rtlCol="0">
            <a:noAutofit/>
          </a:bodyPr>
          <a:lstStyle/>
          <a:p>
            <a:r>
              <a:rPr lang="en-GB" sz="1200" dirty="0">
                <a:solidFill>
                  <a:schemeClr val="tx1">
                    <a:lumMod val="75000"/>
                    <a:lumOff val="25000"/>
                  </a:schemeClr>
                </a:solidFill>
              </a:rPr>
              <a:t>What helps me to stay healthy and look after my wellbeing at work?</a:t>
            </a:r>
          </a:p>
        </p:txBody>
      </p:sp>
      <p:sp>
        <p:nvSpPr>
          <p:cNvPr id="4" name="TextBox 3">
            <a:extLst>
              <a:ext uri="{FF2B5EF4-FFF2-40B4-BE49-F238E27FC236}">
                <a16:creationId xmlns:a16="http://schemas.microsoft.com/office/drawing/2014/main" id="{6E8ADA9B-C067-48EB-A3BD-2A1D975EA8AE}"/>
              </a:ext>
            </a:extLst>
          </p:cNvPr>
          <p:cNvSpPr txBox="1"/>
          <p:nvPr/>
        </p:nvSpPr>
        <p:spPr>
          <a:xfrm>
            <a:off x="171375" y="3688709"/>
            <a:ext cx="3486224" cy="1221343"/>
          </a:xfrm>
          <a:prstGeom prst="roundRect">
            <a:avLst>
              <a:gd name="adj" fmla="val 6269"/>
            </a:avLst>
          </a:prstGeom>
          <a:noFill/>
        </p:spPr>
        <p:style>
          <a:lnRef idx="2">
            <a:schemeClr val="accent1"/>
          </a:lnRef>
          <a:fillRef idx="1">
            <a:schemeClr val="lt1"/>
          </a:fillRef>
          <a:effectRef idx="0">
            <a:schemeClr val="accent1"/>
          </a:effectRef>
          <a:fontRef idx="minor">
            <a:schemeClr val="dk1"/>
          </a:fontRef>
        </p:style>
        <p:txBody>
          <a:bodyPr wrap="square" lIns="72000" tIns="36000" rIns="72000" bIns="36000" rtlCol="0">
            <a:noAutofit/>
          </a:bodyPr>
          <a:lstStyle/>
          <a:p>
            <a:r>
              <a:rPr lang="en-GB" sz="1200" dirty="0">
                <a:solidFill>
                  <a:schemeClr val="tx1">
                    <a:lumMod val="75000"/>
                    <a:lumOff val="25000"/>
                  </a:schemeClr>
                </a:solidFill>
              </a:rPr>
              <a:t>What hinders or reduces my wellbeing at work?</a:t>
            </a:r>
          </a:p>
        </p:txBody>
      </p:sp>
      <p:sp>
        <p:nvSpPr>
          <p:cNvPr id="6" name="TextBox 5">
            <a:extLst>
              <a:ext uri="{FF2B5EF4-FFF2-40B4-BE49-F238E27FC236}">
                <a16:creationId xmlns:a16="http://schemas.microsoft.com/office/drawing/2014/main" id="{AEBB6CB5-B591-41A1-89FE-43ED0F4236D8}"/>
              </a:ext>
            </a:extLst>
          </p:cNvPr>
          <p:cNvSpPr txBox="1"/>
          <p:nvPr/>
        </p:nvSpPr>
        <p:spPr>
          <a:xfrm>
            <a:off x="3948126" y="3694312"/>
            <a:ext cx="3486224" cy="1221343"/>
          </a:xfrm>
          <a:prstGeom prst="roundRect">
            <a:avLst>
              <a:gd name="adj" fmla="val 3149"/>
            </a:avLst>
          </a:prstGeom>
          <a:noFill/>
        </p:spPr>
        <p:style>
          <a:lnRef idx="2">
            <a:schemeClr val="accent1"/>
          </a:lnRef>
          <a:fillRef idx="1">
            <a:schemeClr val="lt1"/>
          </a:fillRef>
          <a:effectRef idx="0">
            <a:schemeClr val="accent1"/>
          </a:effectRef>
          <a:fontRef idx="minor">
            <a:schemeClr val="dk1"/>
          </a:fontRef>
        </p:style>
        <p:txBody>
          <a:bodyPr wrap="square" lIns="72000" tIns="36000" rIns="72000" bIns="36000" rtlCol="0">
            <a:noAutofit/>
          </a:bodyPr>
          <a:lstStyle/>
          <a:p>
            <a:r>
              <a:rPr lang="en-GB" sz="1200" dirty="0">
                <a:solidFill>
                  <a:schemeClr val="tx1">
                    <a:lumMod val="75000"/>
                    <a:lumOff val="25000"/>
                  </a:schemeClr>
                </a:solidFill>
              </a:rPr>
              <a:t>What situations or factors trigger poorer health and wellbeing for me? Are there early warning signs others should be aware of?</a:t>
            </a:r>
          </a:p>
        </p:txBody>
      </p:sp>
      <p:sp>
        <p:nvSpPr>
          <p:cNvPr id="7" name="TextBox 6">
            <a:extLst>
              <a:ext uri="{FF2B5EF4-FFF2-40B4-BE49-F238E27FC236}">
                <a16:creationId xmlns:a16="http://schemas.microsoft.com/office/drawing/2014/main" id="{DE8B69CF-8B20-4E59-933C-EF4ADDCAAFF8}"/>
              </a:ext>
            </a:extLst>
          </p:cNvPr>
          <p:cNvSpPr txBox="1"/>
          <p:nvPr/>
        </p:nvSpPr>
        <p:spPr>
          <a:xfrm>
            <a:off x="171375" y="2349105"/>
            <a:ext cx="3486224" cy="1221343"/>
          </a:xfrm>
          <a:prstGeom prst="roundRect">
            <a:avLst>
              <a:gd name="adj" fmla="val 5229"/>
            </a:avLst>
          </a:prstGeom>
          <a:noFill/>
        </p:spPr>
        <p:style>
          <a:lnRef idx="2">
            <a:schemeClr val="accent1"/>
          </a:lnRef>
          <a:fillRef idx="1">
            <a:schemeClr val="lt1"/>
          </a:fillRef>
          <a:effectRef idx="0">
            <a:schemeClr val="accent1"/>
          </a:effectRef>
          <a:fontRef idx="minor">
            <a:schemeClr val="dk1"/>
          </a:fontRef>
        </p:style>
        <p:txBody>
          <a:bodyPr wrap="square" lIns="72000" tIns="36000" rIns="72000" bIns="36000" rtlCol="0">
            <a:noAutofit/>
          </a:bodyPr>
          <a:lstStyle/>
          <a:p>
            <a:r>
              <a:rPr lang="en-GB" sz="1200" dirty="0">
                <a:solidFill>
                  <a:schemeClr val="tx1">
                    <a:lumMod val="75000"/>
                    <a:lumOff val="25000"/>
                  </a:schemeClr>
                </a:solidFill>
              </a:rPr>
              <a:t>What usually works for me to maintain and/or improve my health and wellbeing?</a:t>
            </a:r>
          </a:p>
        </p:txBody>
      </p:sp>
      <p:sp>
        <p:nvSpPr>
          <p:cNvPr id="8" name="TextBox 7">
            <a:extLst>
              <a:ext uri="{FF2B5EF4-FFF2-40B4-BE49-F238E27FC236}">
                <a16:creationId xmlns:a16="http://schemas.microsoft.com/office/drawing/2014/main" id="{2F6F51E5-9DF5-49E3-A13C-255F6868AA52}"/>
              </a:ext>
            </a:extLst>
          </p:cNvPr>
          <p:cNvSpPr txBox="1"/>
          <p:nvPr/>
        </p:nvSpPr>
        <p:spPr>
          <a:xfrm>
            <a:off x="171375" y="4961060"/>
            <a:ext cx="3486224" cy="1221343"/>
          </a:xfrm>
          <a:prstGeom prst="roundRect">
            <a:avLst>
              <a:gd name="adj" fmla="val 7308"/>
            </a:avLst>
          </a:prstGeom>
          <a:noFill/>
        </p:spPr>
        <p:style>
          <a:lnRef idx="2">
            <a:schemeClr val="accent1"/>
          </a:lnRef>
          <a:fillRef idx="1">
            <a:schemeClr val="lt1"/>
          </a:fillRef>
          <a:effectRef idx="0">
            <a:schemeClr val="accent1"/>
          </a:effectRef>
          <a:fontRef idx="minor">
            <a:schemeClr val="dk1"/>
          </a:fontRef>
        </p:style>
        <p:txBody>
          <a:bodyPr wrap="square" lIns="72000" tIns="36000" rIns="72000" bIns="36000" rtlCol="0">
            <a:noAutofit/>
          </a:bodyPr>
          <a:lstStyle/>
          <a:p>
            <a:r>
              <a:rPr lang="en-GB" sz="1200" dirty="0">
                <a:solidFill>
                  <a:schemeClr val="tx1">
                    <a:lumMod val="75000"/>
                    <a:lumOff val="25000"/>
                  </a:schemeClr>
                </a:solidFill>
              </a:rPr>
              <a:t>What steps can I take if I start to feel unwell in myself?</a:t>
            </a:r>
          </a:p>
        </p:txBody>
      </p:sp>
      <p:sp>
        <p:nvSpPr>
          <p:cNvPr id="9" name="TextBox 8">
            <a:extLst>
              <a:ext uri="{FF2B5EF4-FFF2-40B4-BE49-F238E27FC236}">
                <a16:creationId xmlns:a16="http://schemas.microsoft.com/office/drawing/2014/main" id="{87FDC91D-F2B7-4D0E-BCC7-0F606BB5B589}"/>
              </a:ext>
            </a:extLst>
          </p:cNvPr>
          <p:cNvSpPr txBox="1"/>
          <p:nvPr/>
        </p:nvSpPr>
        <p:spPr>
          <a:xfrm>
            <a:off x="3948126" y="4961060"/>
            <a:ext cx="3486224" cy="1221343"/>
          </a:xfrm>
          <a:prstGeom prst="roundRect">
            <a:avLst>
              <a:gd name="adj" fmla="val 5229"/>
            </a:avLst>
          </a:prstGeom>
          <a:noFill/>
        </p:spPr>
        <p:style>
          <a:lnRef idx="2">
            <a:schemeClr val="accent1"/>
          </a:lnRef>
          <a:fillRef idx="1">
            <a:schemeClr val="lt1"/>
          </a:fillRef>
          <a:effectRef idx="0">
            <a:schemeClr val="accent1"/>
          </a:effectRef>
          <a:fontRef idx="minor">
            <a:schemeClr val="dk1"/>
          </a:fontRef>
        </p:style>
        <p:txBody>
          <a:bodyPr wrap="square" lIns="72000" tIns="36000" rIns="72000" bIns="36000" rtlCol="0">
            <a:noAutofit/>
          </a:bodyPr>
          <a:lstStyle/>
          <a:p>
            <a:r>
              <a:rPr lang="en-GB" sz="1200" dirty="0">
                <a:solidFill>
                  <a:schemeClr val="tx1">
                    <a:lumMod val="75000"/>
                    <a:lumOff val="25000"/>
                  </a:schemeClr>
                </a:solidFill>
              </a:rPr>
              <a:t>What could be put in place at work to help me manage these triggers for poorer wellbeing? How can others help me?</a:t>
            </a:r>
          </a:p>
        </p:txBody>
      </p:sp>
      <p:sp>
        <p:nvSpPr>
          <p:cNvPr id="10" name="TextBox 9">
            <a:extLst>
              <a:ext uri="{FF2B5EF4-FFF2-40B4-BE49-F238E27FC236}">
                <a16:creationId xmlns:a16="http://schemas.microsoft.com/office/drawing/2014/main" id="{6F92D4C9-4DD6-475C-83F4-0B4D3B134773}"/>
              </a:ext>
            </a:extLst>
          </p:cNvPr>
          <p:cNvSpPr txBox="1"/>
          <p:nvPr/>
        </p:nvSpPr>
        <p:spPr>
          <a:xfrm>
            <a:off x="7724878" y="3688708"/>
            <a:ext cx="4045944" cy="2499423"/>
          </a:xfrm>
          <a:prstGeom prst="roundRect">
            <a:avLst>
              <a:gd name="adj" fmla="val 1423"/>
            </a:avLst>
          </a:prstGeom>
          <a:noFill/>
        </p:spPr>
        <p:style>
          <a:lnRef idx="2">
            <a:schemeClr val="accent1"/>
          </a:lnRef>
          <a:fillRef idx="1">
            <a:schemeClr val="lt1"/>
          </a:fillRef>
          <a:effectRef idx="0">
            <a:schemeClr val="accent1"/>
          </a:effectRef>
          <a:fontRef idx="minor">
            <a:schemeClr val="dk1"/>
          </a:fontRef>
        </p:style>
        <p:txBody>
          <a:bodyPr wrap="square" lIns="72000" tIns="36000" rIns="72000" bIns="36000" rtlCol="0">
            <a:noAutofit/>
          </a:bodyPr>
          <a:lstStyle/>
          <a:p>
            <a:r>
              <a:rPr lang="en-GB" sz="1200" dirty="0">
                <a:solidFill>
                  <a:schemeClr val="tx1">
                    <a:lumMod val="75000"/>
                    <a:lumOff val="25000"/>
                  </a:schemeClr>
                </a:solidFill>
              </a:rPr>
              <a:t>Actions to maintain and improve my health and wellbeing include:</a:t>
            </a:r>
          </a:p>
          <a:p>
            <a:pPr marL="285750" indent="-285750">
              <a:buFont typeface="Wingdings" panose="05000000000000000000" pitchFamily="2" charset="2"/>
              <a:buChar char="ü"/>
            </a:pPr>
            <a:r>
              <a:rPr lang="en-GB" sz="1200" dirty="0"/>
              <a:t> </a:t>
            </a:r>
          </a:p>
          <a:p>
            <a:pPr marL="285750" indent="-285750">
              <a:buFont typeface="Wingdings" panose="05000000000000000000" pitchFamily="2" charset="2"/>
              <a:buChar char="ü"/>
            </a:pPr>
            <a:r>
              <a:rPr lang="en-GB" sz="1200" dirty="0"/>
              <a:t> </a:t>
            </a:r>
          </a:p>
          <a:p>
            <a:pPr marL="285750" indent="-285750">
              <a:buFont typeface="Wingdings" panose="05000000000000000000" pitchFamily="2" charset="2"/>
              <a:buChar char="ü"/>
            </a:pPr>
            <a:r>
              <a:rPr lang="en-GB" sz="1200" dirty="0"/>
              <a:t> </a:t>
            </a:r>
          </a:p>
          <a:p>
            <a:endParaRPr lang="en-GB" sz="1200" dirty="0"/>
          </a:p>
          <a:p>
            <a:r>
              <a:rPr lang="en-GB" sz="1200" dirty="0">
                <a:solidFill>
                  <a:schemeClr val="tx1">
                    <a:lumMod val="75000"/>
                    <a:lumOff val="25000"/>
                  </a:schemeClr>
                </a:solidFill>
              </a:rPr>
              <a:t>My manager, team and my organisation can support me by:</a:t>
            </a:r>
          </a:p>
          <a:p>
            <a:pPr marL="285750" indent="-285750">
              <a:buFont typeface="Wingdings" panose="05000000000000000000" pitchFamily="2" charset="2"/>
              <a:buChar char="ü"/>
            </a:pPr>
            <a:r>
              <a:rPr lang="en-GB" sz="1200" dirty="0"/>
              <a:t> </a:t>
            </a:r>
          </a:p>
          <a:p>
            <a:pPr marL="285750" indent="-285750">
              <a:buFont typeface="Wingdings" panose="05000000000000000000" pitchFamily="2" charset="2"/>
              <a:buChar char="ü"/>
            </a:pPr>
            <a:r>
              <a:rPr lang="en-GB" sz="1200" dirty="0"/>
              <a:t> </a:t>
            </a:r>
          </a:p>
          <a:p>
            <a:pPr marL="285750" indent="-285750">
              <a:buFont typeface="Wingdings" panose="05000000000000000000" pitchFamily="2" charset="2"/>
              <a:buChar char="ü"/>
            </a:pPr>
            <a:r>
              <a:rPr lang="en-GB" sz="1200" dirty="0"/>
              <a:t> </a:t>
            </a:r>
          </a:p>
          <a:p>
            <a:endParaRPr lang="en-GB" sz="1200" dirty="0"/>
          </a:p>
        </p:txBody>
      </p:sp>
      <p:sp>
        <p:nvSpPr>
          <p:cNvPr id="11" name="Rectangle 10">
            <a:extLst>
              <a:ext uri="{FF2B5EF4-FFF2-40B4-BE49-F238E27FC236}">
                <a16:creationId xmlns:a16="http://schemas.microsoft.com/office/drawing/2014/main" id="{093CBC16-B786-4649-A95D-21AE233D97D2}"/>
              </a:ext>
            </a:extLst>
          </p:cNvPr>
          <p:cNvSpPr/>
          <p:nvPr/>
        </p:nvSpPr>
        <p:spPr>
          <a:xfrm>
            <a:off x="3948126" y="3450563"/>
            <a:ext cx="1882054" cy="276999"/>
          </a:xfrm>
          <a:prstGeom prst="rect">
            <a:avLst/>
          </a:prstGeom>
          <a:noFill/>
        </p:spPr>
        <p:txBody>
          <a:bodyPr wrap="none">
            <a:spAutoFit/>
          </a:bodyPr>
          <a:lstStyle/>
          <a:p>
            <a:r>
              <a:rPr lang="en-GB" sz="1200" b="1" dirty="0">
                <a:solidFill>
                  <a:srgbClr val="0070C0"/>
                </a:solidFill>
              </a:rPr>
              <a:t>Helping others to help you</a:t>
            </a:r>
          </a:p>
        </p:txBody>
      </p:sp>
      <p:sp>
        <p:nvSpPr>
          <p:cNvPr id="12" name="Rectangle 11">
            <a:extLst>
              <a:ext uri="{FF2B5EF4-FFF2-40B4-BE49-F238E27FC236}">
                <a16:creationId xmlns:a16="http://schemas.microsoft.com/office/drawing/2014/main" id="{BC91D164-639A-4FDE-AC11-22DA443A2AB8}"/>
              </a:ext>
            </a:extLst>
          </p:cNvPr>
          <p:cNvSpPr/>
          <p:nvPr/>
        </p:nvSpPr>
        <p:spPr>
          <a:xfrm>
            <a:off x="132854" y="792332"/>
            <a:ext cx="2434513" cy="276999"/>
          </a:xfrm>
          <a:prstGeom prst="rect">
            <a:avLst/>
          </a:prstGeom>
          <a:noFill/>
        </p:spPr>
        <p:txBody>
          <a:bodyPr wrap="none">
            <a:spAutoFit/>
          </a:bodyPr>
          <a:lstStyle/>
          <a:p>
            <a:r>
              <a:rPr lang="en-GB" sz="1200" b="1" dirty="0">
                <a:solidFill>
                  <a:srgbClr val="0070C0"/>
                </a:solidFill>
              </a:rPr>
              <a:t>Managing my health and wellbeing</a:t>
            </a:r>
          </a:p>
        </p:txBody>
      </p:sp>
      <p:sp>
        <p:nvSpPr>
          <p:cNvPr id="13" name="Rectangle 12">
            <a:extLst>
              <a:ext uri="{FF2B5EF4-FFF2-40B4-BE49-F238E27FC236}">
                <a16:creationId xmlns:a16="http://schemas.microsoft.com/office/drawing/2014/main" id="{9D464F16-777C-4416-87B8-8BA499A13614}"/>
              </a:ext>
            </a:extLst>
          </p:cNvPr>
          <p:cNvSpPr/>
          <p:nvPr/>
        </p:nvSpPr>
        <p:spPr>
          <a:xfrm>
            <a:off x="7724877" y="3433938"/>
            <a:ext cx="1799275" cy="276999"/>
          </a:xfrm>
          <a:prstGeom prst="rect">
            <a:avLst/>
          </a:prstGeom>
          <a:noFill/>
        </p:spPr>
        <p:txBody>
          <a:bodyPr wrap="none">
            <a:spAutoFit/>
          </a:bodyPr>
          <a:lstStyle/>
          <a:p>
            <a:r>
              <a:rPr lang="en-GB" sz="1200" b="1" dirty="0">
                <a:solidFill>
                  <a:srgbClr val="0070C0"/>
                </a:solidFill>
              </a:rPr>
              <a:t>My wellbeing action plan</a:t>
            </a:r>
          </a:p>
        </p:txBody>
      </p:sp>
      <p:sp>
        <p:nvSpPr>
          <p:cNvPr id="15" name="Rectangle 14">
            <a:extLst>
              <a:ext uri="{FF2B5EF4-FFF2-40B4-BE49-F238E27FC236}">
                <a16:creationId xmlns:a16="http://schemas.microsoft.com/office/drawing/2014/main" id="{94131698-2218-4C63-8087-D0505B1CAED7}"/>
              </a:ext>
            </a:extLst>
          </p:cNvPr>
          <p:cNvSpPr/>
          <p:nvPr/>
        </p:nvSpPr>
        <p:spPr>
          <a:xfrm>
            <a:off x="3910026" y="805032"/>
            <a:ext cx="3204916" cy="276999"/>
          </a:xfrm>
          <a:prstGeom prst="rect">
            <a:avLst/>
          </a:prstGeom>
          <a:noFill/>
        </p:spPr>
        <p:txBody>
          <a:bodyPr wrap="none">
            <a:spAutoFit/>
          </a:bodyPr>
          <a:lstStyle/>
          <a:p>
            <a:r>
              <a:rPr lang="en-GB" sz="1200" b="1" dirty="0">
                <a:solidFill>
                  <a:srgbClr val="0070C0"/>
                </a:solidFill>
              </a:rPr>
              <a:t>Aspects of my health and wellbeing to consider</a:t>
            </a:r>
          </a:p>
        </p:txBody>
      </p:sp>
      <p:sp>
        <p:nvSpPr>
          <p:cNvPr id="17" name="Rectangle 16">
            <a:extLst>
              <a:ext uri="{FF2B5EF4-FFF2-40B4-BE49-F238E27FC236}">
                <a16:creationId xmlns:a16="http://schemas.microsoft.com/office/drawing/2014/main" id="{8D3DFD69-0E9B-42B9-8E7F-AB4CDE7D3A5A}"/>
              </a:ext>
            </a:extLst>
          </p:cNvPr>
          <p:cNvSpPr/>
          <p:nvPr/>
        </p:nvSpPr>
        <p:spPr>
          <a:xfrm>
            <a:off x="171375" y="6359232"/>
            <a:ext cx="2863926" cy="276999"/>
          </a:xfrm>
          <a:prstGeom prst="rect">
            <a:avLst/>
          </a:prstGeom>
          <a:ln>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wrap="square">
            <a:spAutoFit/>
          </a:bodyPr>
          <a:lstStyle/>
          <a:p>
            <a:r>
              <a:rPr lang="en-GB" sz="1200" b="1" dirty="0">
                <a:solidFill>
                  <a:schemeClr val="bg1">
                    <a:lumMod val="75000"/>
                  </a:schemeClr>
                </a:solidFill>
              </a:rPr>
              <a:t>Name: </a:t>
            </a:r>
          </a:p>
        </p:txBody>
      </p:sp>
      <p:sp>
        <p:nvSpPr>
          <p:cNvPr id="18" name="Rectangle 17">
            <a:extLst>
              <a:ext uri="{FF2B5EF4-FFF2-40B4-BE49-F238E27FC236}">
                <a16:creationId xmlns:a16="http://schemas.microsoft.com/office/drawing/2014/main" id="{4A63B815-7028-4153-9D7E-BAF1F307D094}"/>
              </a:ext>
            </a:extLst>
          </p:cNvPr>
          <p:cNvSpPr/>
          <p:nvPr/>
        </p:nvSpPr>
        <p:spPr>
          <a:xfrm>
            <a:off x="3122233" y="6359231"/>
            <a:ext cx="2220410" cy="276999"/>
          </a:xfrm>
          <a:prstGeom prst="rect">
            <a:avLst/>
          </a:prstGeom>
          <a:ln>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wrap="square">
            <a:spAutoFit/>
          </a:bodyPr>
          <a:lstStyle/>
          <a:p>
            <a:r>
              <a:rPr lang="en-GB" sz="1200" b="1" dirty="0">
                <a:solidFill>
                  <a:schemeClr val="bg1">
                    <a:lumMod val="75000"/>
                  </a:schemeClr>
                </a:solidFill>
              </a:rPr>
              <a:t>Date created: </a:t>
            </a:r>
          </a:p>
        </p:txBody>
      </p:sp>
      <p:sp>
        <p:nvSpPr>
          <p:cNvPr id="19" name="Rectangle 18">
            <a:extLst>
              <a:ext uri="{FF2B5EF4-FFF2-40B4-BE49-F238E27FC236}">
                <a16:creationId xmlns:a16="http://schemas.microsoft.com/office/drawing/2014/main" id="{EA170FF6-08B1-4832-860C-4DF57E42AF10}"/>
              </a:ext>
            </a:extLst>
          </p:cNvPr>
          <p:cNvSpPr/>
          <p:nvPr/>
        </p:nvSpPr>
        <p:spPr>
          <a:xfrm>
            <a:off x="8016874" y="6359231"/>
            <a:ext cx="3753948" cy="274665"/>
          </a:xfrm>
          <a:prstGeom prst="rect">
            <a:avLst/>
          </a:prstGeom>
          <a:noFill/>
          <a:ln>
            <a:solidFill>
              <a:schemeClr val="accent2">
                <a:lumMod val="40000"/>
                <a:lumOff val="60000"/>
              </a:schemeClr>
            </a:solidFill>
          </a:ln>
        </p:spPr>
        <p:txBody>
          <a:bodyPr wrap="square">
            <a:spAutoFit/>
          </a:bodyPr>
          <a:lstStyle/>
          <a:p>
            <a:r>
              <a:rPr lang="en-GB" sz="1200" b="1" dirty="0">
                <a:solidFill>
                  <a:schemeClr val="bg1">
                    <a:lumMod val="75000"/>
                  </a:schemeClr>
                </a:solidFill>
              </a:rPr>
              <a:t>Shared with: </a:t>
            </a:r>
          </a:p>
        </p:txBody>
      </p:sp>
      <p:sp>
        <p:nvSpPr>
          <p:cNvPr id="20" name="Rectangle 19">
            <a:extLst>
              <a:ext uri="{FF2B5EF4-FFF2-40B4-BE49-F238E27FC236}">
                <a16:creationId xmlns:a16="http://schemas.microsoft.com/office/drawing/2014/main" id="{9A9F603F-F329-4C41-90C5-A5541C262280}"/>
              </a:ext>
            </a:extLst>
          </p:cNvPr>
          <p:cNvSpPr/>
          <p:nvPr/>
        </p:nvSpPr>
        <p:spPr>
          <a:xfrm>
            <a:off x="5426710" y="6369785"/>
            <a:ext cx="2469431" cy="276999"/>
          </a:xfrm>
          <a:prstGeom prst="rect">
            <a:avLst/>
          </a:prstGeom>
          <a:ln>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wrap="square">
            <a:spAutoFit/>
          </a:bodyPr>
          <a:lstStyle/>
          <a:p>
            <a:r>
              <a:rPr lang="en-GB" sz="1200" b="1" dirty="0">
                <a:solidFill>
                  <a:schemeClr val="bg1">
                    <a:lumMod val="75000"/>
                  </a:schemeClr>
                </a:solidFill>
              </a:rPr>
              <a:t>Date to review: </a:t>
            </a:r>
          </a:p>
        </p:txBody>
      </p:sp>
      <p:pic>
        <p:nvPicPr>
          <p:cNvPr id="30" name="Picture 2" descr="Single stick figure, hand drawn in very simple lines - Stick Figure -  Posters and Art Prints | TeePublic">
            <a:extLst>
              <a:ext uri="{FF2B5EF4-FFF2-40B4-BE49-F238E27FC236}">
                <a16:creationId xmlns:a16="http://schemas.microsoft.com/office/drawing/2014/main" id="{01D94A2D-5820-4EEB-B30C-B64CC809496A}"/>
              </a:ext>
            </a:extLst>
          </p:cNvPr>
          <p:cNvPicPr>
            <a:picLocks noChangeAspect="1" noChangeArrowheads="1"/>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p:blipFill>
        <p:spPr bwMode="auto">
          <a:xfrm>
            <a:off x="7933279" y="1926422"/>
            <a:ext cx="632500" cy="1188062"/>
          </a:xfrm>
          <a:prstGeom prst="rect">
            <a:avLst/>
          </a:prstGeom>
          <a:solidFill>
            <a:schemeClr val="accent3">
              <a:lumMod val="20000"/>
              <a:lumOff val="80000"/>
            </a:schemeClr>
          </a:solidFill>
        </p:spPr>
      </p:pic>
      <p:sp>
        <p:nvSpPr>
          <p:cNvPr id="34" name="Speech Bubble: Rectangle with Corners Rounded 33">
            <a:extLst>
              <a:ext uri="{FF2B5EF4-FFF2-40B4-BE49-F238E27FC236}">
                <a16:creationId xmlns:a16="http://schemas.microsoft.com/office/drawing/2014/main" id="{470CED83-87AD-4D62-A921-1497ECE15B61}"/>
              </a:ext>
            </a:extLst>
          </p:cNvPr>
          <p:cNvSpPr/>
          <p:nvPr/>
        </p:nvSpPr>
        <p:spPr>
          <a:xfrm>
            <a:off x="5214306" y="1305646"/>
            <a:ext cx="2011498" cy="563653"/>
          </a:xfrm>
          <a:prstGeom prst="wedgeRoundRectCallout">
            <a:avLst>
              <a:gd name="adj1" fmla="val 73463"/>
              <a:gd name="adj2" fmla="val 52650"/>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Mental health, emotional, psychological, stress</a:t>
            </a:r>
          </a:p>
        </p:txBody>
      </p:sp>
      <p:sp>
        <p:nvSpPr>
          <p:cNvPr id="35" name="Speech Bubble: Rectangle with Corners Rounded 34">
            <a:extLst>
              <a:ext uri="{FF2B5EF4-FFF2-40B4-BE49-F238E27FC236}">
                <a16:creationId xmlns:a16="http://schemas.microsoft.com/office/drawing/2014/main" id="{FDFA16C8-9639-47F8-BDEA-EE8C8528380F}"/>
              </a:ext>
            </a:extLst>
          </p:cNvPr>
          <p:cNvSpPr/>
          <p:nvPr/>
        </p:nvSpPr>
        <p:spPr>
          <a:xfrm>
            <a:off x="9536851" y="1318118"/>
            <a:ext cx="2011497" cy="548688"/>
          </a:xfrm>
          <a:prstGeom prst="wedgeRoundRectCallout">
            <a:avLst>
              <a:gd name="adj1" fmla="val -79443"/>
              <a:gd name="adj2" fmla="val 70830"/>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Physical health, nutrition, rest, sleep, exercise, injury</a:t>
            </a:r>
          </a:p>
        </p:txBody>
      </p:sp>
      <p:sp>
        <p:nvSpPr>
          <p:cNvPr id="36" name="Speech Bubble: Rectangle with Corners Rounded 35">
            <a:extLst>
              <a:ext uri="{FF2B5EF4-FFF2-40B4-BE49-F238E27FC236}">
                <a16:creationId xmlns:a16="http://schemas.microsoft.com/office/drawing/2014/main" id="{07BAFF66-EE9E-4227-8B53-BF78FCAF7FE8}"/>
              </a:ext>
            </a:extLst>
          </p:cNvPr>
          <p:cNvSpPr/>
          <p:nvPr/>
        </p:nvSpPr>
        <p:spPr>
          <a:xfrm>
            <a:off x="7302879" y="1204046"/>
            <a:ext cx="919762" cy="354754"/>
          </a:xfrm>
          <a:prstGeom prst="wedgeRoundRectCallout">
            <a:avLst>
              <a:gd name="adj1" fmla="val -3592"/>
              <a:gd name="adj2" fmla="val 82383"/>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Financial</a:t>
            </a:r>
          </a:p>
        </p:txBody>
      </p:sp>
      <p:sp>
        <p:nvSpPr>
          <p:cNvPr id="37" name="Speech Bubble: Rectangle with Corners Rounded 36">
            <a:extLst>
              <a:ext uri="{FF2B5EF4-FFF2-40B4-BE49-F238E27FC236}">
                <a16:creationId xmlns:a16="http://schemas.microsoft.com/office/drawing/2014/main" id="{69FF5919-373D-4020-8EA5-6BAFE308C1DF}"/>
              </a:ext>
            </a:extLst>
          </p:cNvPr>
          <p:cNvSpPr/>
          <p:nvPr/>
        </p:nvSpPr>
        <p:spPr>
          <a:xfrm>
            <a:off x="9784413" y="2561456"/>
            <a:ext cx="1745166" cy="346595"/>
          </a:xfrm>
          <a:prstGeom prst="wedgeRoundRectCallout">
            <a:avLst>
              <a:gd name="adj1" fmla="val -67814"/>
              <a:gd name="adj2" fmla="val 4045"/>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Social and relationships</a:t>
            </a:r>
          </a:p>
        </p:txBody>
      </p:sp>
      <p:sp>
        <p:nvSpPr>
          <p:cNvPr id="38" name="Speech Bubble: Rectangle with Corners Rounded 37">
            <a:extLst>
              <a:ext uri="{FF2B5EF4-FFF2-40B4-BE49-F238E27FC236}">
                <a16:creationId xmlns:a16="http://schemas.microsoft.com/office/drawing/2014/main" id="{888CFE29-AB4C-412D-AC5B-93F0AF0623EB}"/>
              </a:ext>
            </a:extLst>
          </p:cNvPr>
          <p:cNvSpPr/>
          <p:nvPr/>
        </p:nvSpPr>
        <p:spPr>
          <a:xfrm>
            <a:off x="5191643" y="2534124"/>
            <a:ext cx="1552839" cy="366301"/>
          </a:xfrm>
          <a:prstGeom prst="wedgeRoundRectCallout">
            <a:avLst>
              <a:gd name="adj1" fmla="val 81850"/>
              <a:gd name="adj2" fmla="val 6802"/>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Personal safety</a:t>
            </a:r>
          </a:p>
        </p:txBody>
      </p:sp>
      <p:sp>
        <p:nvSpPr>
          <p:cNvPr id="39" name="Speech Bubble: Rectangle with Corners Rounded 38">
            <a:extLst>
              <a:ext uri="{FF2B5EF4-FFF2-40B4-BE49-F238E27FC236}">
                <a16:creationId xmlns:a16="http://schemas.microsoft.com/office/drawing/2014/main" id="{DD6C601B-9F72-428A-BD1E-6DD7DB98051D}"/>
              </a:ext>
            </a:extLst>
          </p:cNvPr>
          <p:cNvSpPr/>
          <p:nvPr/>
        </p:nvSpPr>
        <p:spPr>
          <a:xfrm>
            <a:off x="8429438" y="1196525"/>
            <a:ext cx="1008381" cy="354754"/>
          </a:xfrm>
          <a:prstGeom prst="wedgeRoundRectCallout">
            <a:avLst>
              <a:gd name="adj1" fmla="val 5533"/>
              <a:gd name="adj2" fmla="val 93195"/>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Lifestyle</a:t>
            </a:r>
          </a:p>
        </p:txBody>
      </p:sp>
      <p:sp>
        <p:nvSpPr>
          <p:cNvPr id="40" name="Speech Bubble: Rectangle with Corners Rounded 39">
            <a:extLst>
              <a:ext uri="{FF2B5EF4-FFF2-40B4-BE49-F238E27FC236}">
                <a16:creationId xmlns:a16="http://schemas.microsoft.com/office/drawing/2014/main" id="{630049C6-29C6-49DD-A801-DCD7CC854B77}"/>
              </a:ext>
            </a:extLst>
          </p:cNvPr>
          <p:cNvSpPr/>
          <p:nvPr/>
        </p:nvSpPr>
        <p:spPr>
          <a:xfrm>
            <a:off x="5191643" y="3034733"/>
            <a:ext cx="1747921" cy="346594"/>
          </a:xfrm>
          <a:prstGeom prst="wedgeRoundRectCallout">
            <a:avLst>
              <a:gd name="adj1" fmla="val 72345"/>
              <a:gd name="adj2" fmla="val -51313"/>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Cultural and spiritual</a:t>
            </a:r>
          </a:p>
        </p:txBody>
      </p:sp>
      <p:sp>
        <p:nvSpPr>
          <p:cNvPr id="41" name="Speech Bubble: Rectangle with Corners Rounded 40">
            <a:extLst>
              <a:ext uri="{FF2B5EF4-FFF2-40B4-BE49-F238E27FC236}">
                <a16:creationId xmlns:a16="http://schemas.microsoft.com/office/drawing/2014/main" id="{6EAA7E1A-FBBD-45C0-9DEB-DD4D9DE6D41A}"/>
              </a:ext>
            </a:extLst>
          </p:cNvPr>
          <p:cNvSpPr/>
          <p:nvPr/>
        </p:nvSpPr>
        <p:spPr>
          <a:xfrm>
            <a:off x="5214306" y="1980282"/>
            <a:ext cx="1507514" cy="449049"/>
          </a:xfrm>
          <a:prstGeom prst="wedgeRoundRectCallout">
            <a:avLst>
              <a:gd name="adj1" fmla="val 73274"/>
              <a:gd name="adj2" fmla="val 9432"/>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Occupational and work environment</a:t>
            </a:r>
          </a:p>
        </p:txBody>
      </p:sp>
      <p:sp>
        <p:nvSpPr>
          <p:cNvPr id="42" name="Speech Bubble: Rectangle with Corners Rounded 41">
            <a:extLst>
              <a:ext uri="{FF2B5EF4-FFF2-40B4-BE49-F238E27FC236}">
                <a16:creationId xmlns:a16="http://schemas.microsoft.com/office/drawing/2014/main" id="{49BA3D9A-B9E7-4A07-B160-37EB9E222F4A}"/>
              </a:ext>
            </a:extLst>
          </p:cNvPr>
          <p:cNvSpPr/>
          <p:nvPr/>
        </p:nvSpPr>
        <p:spPr>
          <a:xfrm>
            <a:off x="9459833" y="3001794"/>
            <a:ext cx="2088515" cy="346594"/>
          </a:xfrm>
          <a:prstGeom prst="wedgeRoundRectCallout">
            <a:avLst>
              <a:gd name="adj1" fmla="val -69368"/>
              <a:gd name="adj2" fmla="val -56794"/>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Learning and personal growth</a:t>
            </a:r>
          </a:p>
        </p:txBody>
      </p:sp>
      <p:sp>
        <p:nvSpPr>
          <p:cNvPr id="43" name="Speech Bubble: Rectangle with Corners Rounded 42">
            <a:extLst>
              <a:ext uri="{FF2B5EF4-FFF2-40B4-BE49-F238E27FC236}">
                <a16:creationId xmlns:a16="http://schemas.microsoft.com/office/drawing/2014/main" id="{8CDEF596-1888-42A8-9F5F-5DC61C86D1F8}"/>
              </a:ext>
            </a:extLst>
          </p:cNvPr>
          <p:cNvSpPr/>
          <p:nvPr/>
        </p:nvSpPr>
        <p:spPr>
          <a:xfrm>
            <a:off x="9907184" y="1987339"/>
            <a:ext cx="1587874" cy="449049"/>
          </a:xfrm>
          <a:prstGeom prst="wedgeRoundRectCallout">
            <a:avLst>
              <a:gd name="adj1" fmla="val -75189"/>
              <a:gd name="adj2" fmla="val 20804"/>
              <a:gd name="adj3" fmla="val 16667"/>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dirty="0">
                <a:solidFill>
                  <a:srgbClr val="002060"/>
                </a:solidFill>
              </a:rPr>
              <a:t>Home life and caring responsibilities</a:t>
            </a:r>
          </a:p>
        </p:txBody>
      </p:sp>
    </p:spTree>
    <p:extLst>
      <p:ext uri="{BB962C8B-B14F-4D97-AF65-F5344CB8AC3E}">
        <p14:creationId xmlns:p14="http://schemas.microsoft.com/office/powerpoint/2010/main" val="3980372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88E053A8-0294-4C98-9AF8-F938999677BA}"/>
              </a:ext>
            </a:extLst>
          </p:cNvPr>
          <p:cNvSpPr txBox="1">
            <a:spLocks/>
          </p:cNvSpPr>
          <p:nvPr/>
        </p:nvSpPr>
        <p:spPr>
          <a:xfrm>
            <a:off x="192504" y="180409"/>
            <a:ext cx="11028279" cy="611649"/>
          </a:xfrm>
          <a:prstGeom prst="rect">
            <a:avLst/>
          </a:prstGeom>
        </p:spPr>
        <p:txBody>
          <a:bodyPr/>
          <a:lstStyle>
            <a:lvl1pPr algn="l" defTabSz="914377"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pPr marL="0" marR="0" lvl="0" indent="0" algn="l" defTabSz="914377" rtl="0" eaLnBrk="1" fontAlgn="auto" latinLnBrk="0" hangingPunct="1">
              <a:lnSpc>
                <a:spcPct val="90000"/>
              </a:lnSpc>
              <a:spcBef>
                <a:spcPct val="0"/>
              </a:spcBef>
              <a:spcAft>
                <a:spcPts val="0"/>
              </a:spcAft>
              <a:buClrTx/>
              <a:buSzTx/>
              <a:buFontTx/>
              <a:buNone/>
              <a:tabLst/>
              <a:defRPr/>
            </a:pPr>
            <a:r>
              <a:rPr kumimoji="0" lang="en-GB" sz="3600" b="0" i="0" u="none" strike="noStrike" kern="1200" cap="none" spc="0" normalizeH="0" baseline="0" noProof="0" dirty="0">
                <a:ln>
                  <a:noFill/>
                </a:ln>
                <a:solidFill>
                  <a:srgbClr val="005EB8"/>
                </a:solidFill>
                <a:effectLst/>
                <a:uLnTx/>
                <a:uFillTx/>
                <a:latin typeface="Arial" panose="020B0604020202020204" pitchFamily="34" charset="0"/>
                <a:ea typeface="+mj-ea"/>
                <a:cs typeface="Arial" panose="020B0604020202020204" pitchFamily="34" charset="0"/>
              </a:rPr>
              <a:t>Appendix 3: </a:t>
            </a:r>
            <a:r>
              <a:rPr lang="en-GB" dirty="0"/>
              <a:t>Example wellbeing action plan</a:t>
            </a:r>
            <a:endParaRPr kumimoji="0" lang="en-GB" sz="3600" b="0" i="0" u="none" strike="noStrike" kern="1200" cap="none" spc="0" normalizeH="0" baseline="0" noProof="0" dirty="0">
              <a:ln>
                <a:noFill/>
              </a:ln>
              <a:solidFill>
                <a:srgbClr val="005EB8"/>
              </a:solidFill>
              <a:effectLst/>
              <a:uLnTx/>
              <a:uFillTx/>
              <a:latin typeface="Arial" panose="020B0604020202020204" pitchFamily="34" charset="0"/>
              <a:ea typeface="+mj-ea"/>
              <a:cs typeface="Arial" panose="020B0604020202020204" pitchFamily="34" charset="0"/>
            </a:endParaRPr>
          </a:p>
        </p:txBody>
      </p:sp>
      <p:sp>
        <p:nvSpPr>
          <p:cNvPr id="14" name="Rectangle 13">
            <a:extLst>
              <a:ext uri="{FF2B5EF4-FFF2-40B4-BE49-F238E27FC236}">
                <a16:creationId xmlns:a16="http://schemas.microsoft.com/office/drawing/2014/main" id="{7104F1A7-E457-4886-ACF5-1262E61165C3}"/>
              </a:ext>
            </a:extLst>
          </p:cNvPr>
          <p:cNvSpPr/>
          <p:nvPr/>
        </p:nvSpPr>
        <p:spPr>
          <a:xfrm>
            <a:off x="402048" y="831260"/>
            <a:ext cx="11341475" cy="680011"/>
          </a:xfrm>
          <a:prstGeom prst="rect">
            <a:avLst/>
          </a:prstGeom>
          <a:solidFill>
            <a:sysClr val="window" lastClr="FFFFFF"/>
          </a:solidFill>
          <a:ln w="76200" cap="flat" cmpd="sng" algn="ctr">
            <a:solidFill>
              <a:srgbClr val="4BACC6">
                <a:lumMod val="60000"/>
                <a:lumOff val="40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Given that many of us face daily pressures in both our work and home lives, it is important to take steps to look after our own wellbeing. This template will support you to consider all elements of wellbeing and agree any actions that may support you to be well at work. </a:t>
            </a:r>
          </a:p>
          <a:p>
            <a:pPr marL="0" marR="0" lvl="0" indent="0" defTabSz="914400" eaLnBrk="1" fontAlgn="auto" latinLnBrk="0" hangingPunct="1">
              <a:lnSpc>
                <a:spcPct val="100000"/>
              </a:lnSpc>
              <a:spcBef>
                <a:spcPts val="0"/>
              </a:spcBef>
              <a:spcAft>
                <a:spcPts val="0"/>
              </a:spcAft>
              <a:buClrTx/>
              <a:buSzTx/>
              <a:buFontTx/>
              <a:buNone/>
              <a:tabLst/>
              <a:defRPr/>
            </a:pPr>
            <a:r>
              <a:rPr lang="en-GB" sz="1000" kern="0" dirty="0">
                <a:solidFill>
                  <a:prstClr val="black"/>
                </a:solidFill>
                <a:latin typeface="Arial" panose="020B0604020202020204" pitchFamily="34" charset="0"/>
                <a:cs typeface="Arial" panose="020B0604020202020204" pitchFamily="34" charset="0"/>
              </a:rPr>
              <a:t>All national health and wellbeing resources can be found at the following link: </a:t>
            </a:r>
            <a:r>
              <a:rPr lang="en-GB" sz="1000" kern="0" dirty="0">
                <a:solidFill>
                  <a:prstClr val="black"/>
                </a:solidFill>
                <a:latin typeface="Arial" panose="020B0604020202020204" pitchFamily="34" charset="0"/>
                <a:cs typeface="Arial" panose="020B0604020202020204" pitchFamily="34" charset="0"/>
                <a:hlinkClick r:id="rId2"/>
              </a:rPr>
              <a:t>www.england.nhs.uk/people</a:t>
            </a:r>
            <a:r>
              <a:rPr lang="en-GB" sz="1000" kern="0" dirty="0">
                <a:solidFill>
                  <a:prstClr val="black"/>
                </a:solidFill>
                <a:latin typeface="Arial" panose="020B0604020202020204" pitchFamily="34" charset="0"/>
                <a:cs typeface="Arial" panose="020B0604020202020204" pitchFamily="34" charset="0"/>
              </a:rPr>
              <a:t> </a:t>
            </a:r>
            <a:endPar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5" name="Rectangle 14">
            <a:extLst>
              <a:ext uri="{FF2B5EF4-FFF2-40B4-BE49-F238E27FC236}">
                <a16:creationId xmlns:a16="http://schemas.microsoft.com/office/drawing/2014/main" id="{047FAED4-E823-4533-AFB4-2940E693F239}"/>
              </a:ext>
            </a:extLst>
          </p:cNvPr>
          <p:cNvSpPr/>
          <p:nvPr/>
        </p:nvSpPr>
        <p:spPr>
          <a:xfrm>
            <a:off x="402049" y="1511270"/>
            <a:ext cx="5693951" cy="1728192"/>
          </a:xfrm>
          <a:prstGeom prst="rect">
            <a:avLst/>
          </a:prstGeom>
          <a:solidFill>
            <a:sysClr val="window" lastClr="FFFFFF"/>
          </a:solidFill>
          <a:ln w="76200" cap="flat" cmpd="sng" algn="ctr">
            <a:solidFill>
              <a:srgbClr val="4BACC6">
                <a:lumMod val="60000"/>
                <a:lumOff val="40000"/>
              </a:srgb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Self Care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 do you look after your own wellbeing?</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 can you support yourself to stay healthy?</a:t>
            </a:r>
            <a:endParaRPr kumimoji="0" lang="en-GB" sz="8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 name="Rectangle 15">
            <a:extLst>
              <a:ext uri="{FF2B5EF4-FFF2-40B4-BE49-F238E27FC236}">
                <a16:creationId xmlns:a16="http://schemas.microsoft.com/office/drawing/2014/main" id="{959A4B85-5244-47CD-8A03-5ED24FF172CF}"/>
              </a:ext>
            </a:extLst>
          </p:cNvPr>
          <p:cNvSpPr/>
          <p:nvPr/>
        </p:nvSpPr>
        <p:spPr>
          <a:xfrm>
            <a:off x="6095460" y="1522741"/>
            <a:ext cx="5647524" cy="1728192"/>
          </a:xfrm>
          <a:prstGeom prst="rect">
            <a:avLst/>
          </a:prstGeom>
          <a:solidFill>
            <a:sysClr val="window" lastClr="FFFFFF"/>
          </a:solidFill>
          <a:ln w="76200" cap="flat" cmpd="sng" algn="ctr">
            <a:solidFill>
              <a:srgbClr val="4BACC6">
                <a:lumMod val="60000"/>
                <a:lumOff val="40000"/>
              </a:srgb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Wellbeing at work</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helps you to stay healthy at work?</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How can your manager and team help you to stay healthy at work?</a:t>
            </a:r>
            <a:endParaRPr kumimoji="0" lang="en-GB" sz="8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7" name="Rectangle 16">
            <a:extLst>
              <a:ext uri="{FF2B5EF4-FFF2-40B4-BE49-F238E27FC236}">
                <a16:creationId xmlns:a16="http://schemas.microsoft.com/office/drawing/2014/main" id="{A91941E1-03C3-4A6A-9893-0513CFE671A4}"/>
              </a:ext>
            </a:extLst>
          </p:cNvPr>
          <p:cNvSpPr/>
          <p:nvPr/>
        </p:nvSpPr>
        <p:spPr>
          <a:xfrm>
            <a:off x="404028" y="3242792"/>
            <a:ext cx="5691432" cy="1271609"/>
          </a:xfrm>
          <a:prstGeom prst="rect">
            <a:avLst/>
          </a:prstGeom>
          <a:solidFill>
            <a:sysClr val="window" lastClr="FFFFFF"/>
          </a:solidFill>
          <a:ln w="76200" cap="flat" cmpd="sng" algn="ctr">
            <a:solidFill>
              <a:srgbClr val="4BACC6">
                <a:lumMod val="60000"/>
                <a:lumOff val="40000"/>
              </a:srgb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Line manager</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 you need any support from your line manager? If so, what support do you need?</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8" name="Rectangle 17">
            <a:extLst>
              <a:ext uri="{FF2B5EF4-FFF2-40B4-BE49-F238E27FC236}">
                <a16:creationId xmlns:a16="http://schemas.microsoft.com/office/drawing/2014/main" id="{E157E330-D579-473A-80A4-E61FE8922BF6}"/>
              </a:ext>
            </a:extLst>
          </p:cNvPr>
          <p:cNvSpPr/>
          <p:nvPr/>
        </p:nvSpPr>
        <p:spPr>
          <a:xfrm>
            <a:off x="403043" y="4514400"/>
            <a:ext cx="5701475" cy="1461366"/>
          </a:xfrm>
          <a:prstGeom prst="rect">
            <a:avLst/>
          </a:prstGeom>
          <a:solidFill>
            <a:sysClr val="window" lastClr="FFFFFF"/>
          </a:solidFill>
          <a:ln w="76200" cap="flat" cmpd="sng" algn="ctr">
            <a:solidFill>
              <a:srgbClr val="4BACC6">
                <a:lumMod val="60000"/>
                <a:lumOff val="40000"/>
              </a:srgb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Reasonable adjustments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Are there any reasonable adjustments you need to discuss with your line manager?</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9" name="Rectangle 18">
            <a:extLst>
              <a:ext uri="{FF2B5EF4-FFF2-40B4-BE49-F238E27FC236}">
                <a16:creationId xmlns:a16="http://schemas.microsoft.com/office/drawing/2014/main" id="{79E6B737-6012-44A4-886A-7AC1D7AF7EFA}"/>
              </a:ext>
            </a:extLst>
          </p:cNvPr>
          <p:cNvSpPr/>
          <p:nvPr/>
        </p:nvSpPr>
        <p:spPr>
          <a:xfrm>
            <a:off x="6104518" y="3262403"/>
            <a:ext cx="5638736" cy="1263468"/>
          </a:xfrm>
          <a:prstGeom prst="rect">
            <a:avLst/>
          </a:prstGeom>
          <a:solidFill>
            <a:sysClr val="window" lastClr="FFFFFF"/>
          </a:solidFill>
          <a:ln w="76200" cap="flat" cmpd="sng" algn="ctr">
            <a:solidFill>
              <a:srgbClr val="4BACC6">
                <a:lumMod val="60000"/>
                <a:lumOff val="40000"/>
              </a:srgb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to look out for…</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are the triggers/ signs that you may need support that your manager and colleagues should look out for (both now and thinking about the future)?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0" name="Rectangle 19">
            <a:extLst>
              <a:ext uri="{FF2B5EF4-FFF2-40B4-BE49-F238E27FC236}">
                <a16:creationId xmlns:a16="http://schemas.microsoft.com/office/drawing/2014/main" id="{B73FADC1-B65F-4641-87E1-D0D480410C34}"/>
              </a:ext>
            </a:extLst>
          </p:cNvPr>
          <p:cNvSpPr/>
          <p:nvPr/>
        </p:nvSpPr>
        <p:spPr>
          <a:xfrm>
            <a:off x="6105501" y="4506796"/>
            <a:ext cx="5637483" cy="1461366"/>
          </a:xfrm>
          <a:prstGeom prst="rect">
            <a:avLst/>
          </a:prstGeom>
          <a:solidFill>
            <a:sysClr val="window" lastClr="FFFFFF"/>
          </a:solidFill>
          <a:ln w="76200" cap="flat" cmpd="sng" algn="ctr">
            <a:solidFill>
              <a:srgbClr val="4BACC6">
                <a:lumMod val="60000"/>
                <a:lumOff val="40000"/>
              </a:srgb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Equality</a:t>
            </a:r>
            <a:r>
              <a:rPr lang="en-GB" sz="1400" kern="0" dirty="0">
                <a:solidFill>
                  <a:prstClr val="black"/>
                </a:solidFill>
                <a:latin typeface="Arial" panose="020B0604020202020204" pitchFamily="34" charset="0"/>
                <a:cs typeface="Arial" panose="020B0604020202020204" pitchFamily="34" charset="0"/>
              </a:rPr>
              <a:t> and I</a:t>
            </a:r>
            <a:r>
              <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nclusion</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 your manager and colleagues help you feel included and supported at work?</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would make this better?</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1" name="Rectangle 20">
            <a:extLst>
              <a:ext uri="{FF2B5EF4-FFF2-40B4-BE49-F238E27FC236}">
                <a16:creationId xmlns:a16="http://schemas.microsoft.com/office/drawing/2014/main" id="{4086B449-6D7F-48E2-9DBC-A48A539C74C0}"/>
              </a:ext>
            </a:extLst>
          </p:cNvPr>
          <p:cNvSpPr/>
          <p:nvPr/>
        </p:nvSpPr>
        <p:spPr>
          <a:xfrm>
            <a:off x="404027" y="5975766"/>
            <a:ext cx="11338958" cy="741286"/>
          </a:xfrm>
          <a:prstGeom prst="rect">
            <a:avLst/>
          </a:prstGeom>
          <a:solidFill>
            <a:sysClr val="window" lastClr="FFFFFF"/>
          </a:solidFill>
          <a:ln w="76200" cap="flat" cmpd="sng" algn="ctr">
            <a:solidFill>
              <a:srgbClr val="4BACC6">
                <a:lumMod val="60000"/>
                <a:lumOff val="40000"/>
              </a:srgbClr>
            </a:solidFill>
            <a:prstDash val="solid"/>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Anything else you would like to add?</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32848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C86A3C-1960-46F9-AEF3-DA5377FB55EC}"/>
              </a:ext>
            </a:extLst>
          </p:cNvPr>
          <p:cNvSpPr>
            <a:spLocks noGrp="1"/>
          </p:cNvSpPr>
          <p:nvPr>
            <p:ph sz="quarter" idx="10"/>
          </p:nvPr>
        </p:nvSpPr>
        <p:spPr>
          <a:xfrm>
            <a:off x="454110" y="1822322"/>
            <a:ext cx="11112248" cy="4021189"/>
          </a:xfrm>
        </p:spPr>
        <p:txBody>
          <a:bodyPr/>
          <a:lstStyle/>
          <a:p>
            <a:pPr marL="0" indent="0">
              <a:buNone/>
            </a:pPr>
            <a:r>
              <a:rPr lang="en-GB" sz="1800" dirty="0"/>
              <a:t>All NHS colleagues have access to the Mersey Care NHS Foundation Trust’s </a:t>
            </a:r>
            <a:r>
              <a:rPr lang="en-GB" sz="1800" u="sng" dirty="0">
                <a:hlinkClick r:id="rId2"/>
              </a:rPr>
              <a:t>free online Just and Learning Culture training</a:t>
            </a:r>
            <a:r>
              <a:rPr lang="en-GB" sz="1800" dirty="0"/>
              <a:t> - as well as </a:t>
            </a:r>
            <a:r>
              <a:rPr lang="en-GB" sz="1800" u="sng" dirty="0">
                <a:hlinkClick r:id="rId3"/>
              </a:rPr>
              <a:t>additional accredited learning packages</a:t>
            </a:r>
            <a:r>
              <a:rPr lang="en-GB" sz="1800" dirty="0"/>
              <a:t> - to help ensure the organisation has a fair, open and learning culture. </a:t>
            </a:r>
          </a:p>
          <a:p>
            <a:pPr marL="0" indent="0">
              <a:buNone/>
            </a:pPr>
            <a:r>
              <a:rPr lang="en-GB" sz="1800" dirty="0"/>
              <a:t>Feeling safe to speak up can boost psychological health and wellbeing. The above training aims to support the creation of environments where staff feel empowered to take learning from instances when things do not go as expected, rather than feeling blamed or to blame.  This training helps colleagues consider how to manage employee relations issues in a way that minimises the negative impacts on individuals and teams, whilst aiding the development of a culture that focuses on health and wellbeing, compassion, restoration and learning. Since implementing this programme within their organisation, Mersey Care have seen a significant reduction in disciplinary investigations, dismissals and suspensions - leading to a substantial reduction in costs.</a:t>
            </a:r>
          </a:p>
          <a:p>
            <a:pPr marL="0" indent="0">
              <a:buNone/>
            </a:pPr>
            <a:r>
              <a:rPr lang="en-GB" sz="1800" dirty="0"/>
              <a:t>Further resources to support this work can also be found on the </a:t>
            </a:r>
            <a:r>
              <a:rPr lang="en-GB" sz="1800" u="sng" dirty="0">
                <a:hlinkClick r:id="rId4"/>
              </a:rPr>
              <a:t>Retention Hub</a:t>
            </a:r>
            <a:r>
              <a:rPr lang="en-GB" sz="1800" dirty="0"/>
              <a:t>.</a:t>
            </a:r>
          </a:p>
          <a:p>
            <a:endParaRPr lang="en-GB" sz="1800" dirty="0"/>
          </a:p>
        </p:txBody>
      </p:sp>
      <p:sp>
        <p:nvSpPr>
          <p:cNvPr id="3" name="Title 2">
            <a:extLst>
              <a:ext uri="{FF2B5EF4-FFF2-40B4-BE49-F238E27FC236}">
                <a16:creationId xmlns:a16="http://schemas.microsoft.com/office/drawing/2014/main" id="{E0F35688-4B08-40D9-8F43-15A5C02F4638}"/>
              </a:ext>
            </a:extLst>
          </p:cNvPr>
          <p:cNvSpPr>
            <a:spLocks noGrp="1"/>
          </p:cNvSpPr>
          <p:nvPr>
            <p:ph type="title"/>
          </p:nvPr>
        </p:nvSpPr>
        <p:spPr>
          <a:xfrm>
            <a:off x="268363" y="474309"/>
            <a:ext cx="10816731" cy="611649"/>
          </a:xfrm>
        </p:spPr>
        <p:txBody>
          <a:bodyPr/>
          <a:lstStyle/>
          <a:p>
            <a:r>
              <a:rPr lang="en-GB" dirty="0"/>
              <a:t>Appendix 4: How Just and Learning Culture training can support wellbeing </a:t>
            </a:r>
          </a:p>
        </p:txBody>
      </p:sp>
      <p:sp>
        <p:nvSpPr>
          <p:cNvPr id="4" name="Footer Placeholder 3">
            <a:extLst>
              <a:ext uri="{FF2B5EF4-FFF2-40B4-BE49-F238E27FC236}">
                <a16:creationId xmlns:a16="http://schemas.microsoft.com/office/drawing/2014/main" id="{A0879445-7D85-4599-9C66-4D5F319D1A1C}"/>
              </a:ext>
            </a:extLst>
          </p:cNvPr>
          <p:cNvSpPr>
            <a:spLocks noGrp="1"/>
          </p:cNvSpPr>
          <p:nvPr>
            <p:ph type="ftr" sz="quarter" idx="3"/>
          </p:nvPr>
        </p:nvSpPr>
        <p:spPr>
          <a:xfrm>
            <a:off x="920903" y="6333440"/>
            <a:ext cx="7630885" cy="365125"/>
          </a:xfrm>
        </p:spPr>
        <p:txBody>
          <a:bodyPr/>
          <a:lstStyle/>
          <a:p>
            <a:r>
              <a:rPr lang="en-GB" b="1" dirty="0"/>
              <a:t>Health and wellbeing conversations: Guidance for line managers and leaders</a:t>
            </a:r>
            <a:endParaRPr lang="en-US" dirty="0"/>
          </a:p>
        </p:txBody>
      </p:sp>
    </p:spTree>
    <p:extLst>
      <p:ext uri="{BB962C8B-B14F-4D97-AF65-F5344CB8AC3E}">
        <p14:creationId xmlns:p14="http://schemas.microsoft.com/office/powerpoint/2010/main" val="2767922815"/>
      </p:ext>
    </p:extLst>
  </p:cSld>
  <p:clrMapOvr>
    <a:masterClrMapping/>
  </p:clrMapOvr>
</p:sld>
</file>

<file path=ppt/theme/theme1.xml><?xml version="1.0" encoding="utf-8"?>
<a:theme xmlns:a="http://schemas.openxmlformats.org/drawingml/2006/main" name="1_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30199</TotalTime>
  <Words>1054</Words>
  <Application>Microsoft Macintosh PowerPoint</Application>
  <PresentationFormat>Widescreen</PresentationFormat>
  <Paragraphs>120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Wingdings</vt:lpstr>
      <vt:lpstr>1_Office Theme</vt:lpstr>
      <vt:lpstr>PowerPoint Presentation</vt:lpstr>
      <vt:lpstr>PowerPoint Presentation</vt:lpstr>
      <vt:lpstr>PowerPoint Presentation</vt:lpstr>
      <vt:lpstr>Appendix 4: How Just and Learning Culture training can support wellbeing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Parker</dc:creator>
  <cp:lastModifiedBy>Terry McAndrew</cp:lastModifiedBy>
  <cp:revision>191</cp:revision>
  <dcterms:created xsi:type="dcterms:W3CDTF">2020-04-27T14:01:32Z</dcterms:created>
  <dcterms:modified xsi:type="dcterms:W3CDTF">2021-03-11T17:33:24Z</dcterms:modified>
</cp:coreProperties>
</file>